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</p:sldIdLst>
  <p:sldSz cy="15120000" cx="10692000"/>
  <p:notesSz cx="6858000" cy="9144000"/>
  <p:embeddedFontLst>
    <p:embeddedFont>
      <p:font typeface="Lora Medium"/>
      <p:regular r:id="rId50"/>
      <p:bold r:id="rId51"/>
      <p:italic r:id="rId52"/>
      <p:boldItalic r:id="rId53"/>
    </p:embeddedFont>
    <p:embeddedFont>
      <p:font typeface="Lora"/>
      <p:regular r:id="rId54"/>
      <p:bold r:id="rId55"/>
      <p:italic r:id="rId56"/>
      <p:boldItalic r:id="rId5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4762">
          <p15:clr>
            <a:srgbClr val="747775"/>
          </p15:clr>
        </p15:guide>
        <p15:guide id="2" pos="3368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4762" orient="horz"/>
        <p:guide pos="336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LoraMedium-bold.fntdata"/><Relationship Id="rId50" Type="http://schemas.openxmlformats.org/officeDocument/2006/relationships/font" Target="fonts/LoraMedium-regular.fntdata"/><Relationship Id="rId53" Type="http://schemas.openxmlformats.org/officeDocument/2006/relationships/font" Target="fonts/LoraMedium-boldItalic.fntdata"/><Relationship Id="rId52" Type="http://schemas.openxmlformats.org/officeDocument/2006/relationships/font" Target="fonts/LoraMedium-italic.fntdata"/><Relationship Id="rId11" Type="http://schemas.openxmlformats.org/officeDocument/2006/relationships/slide" Target="slides/slide6.xml"/><Relationship Id="rId55" Type="http://schemas.openxmlformats.org/officeDocument/2006/relationships/font" Target="fonts/Lora-bold.fntdata"/><Relationship Id="rId10" Type="http://schemas.openxmlformats.org/officeDocument/2006/relationships/slide" Target="slides/slide5.xml"/><Relationship Id="rId54" Type="http://schemas.openxmlformats.org/officeDocument/2006/relationships/font" Target="fonts/Lora-regular.fntdata"/><Relationship Id="rId13" Type="http://schemas.openxmlformats.org/officeDocument/2006/relationships/slide" Target="slides/slide8.xml"/><Relationship Id="rId57" Type="http://schemas.openxmlformats.org/officeDocument/2006/relationships/font" Target="fonts/Lora-boldItalic.fntdata"/><Relationship Id="rId12" Type="http://schemas.openxmlformats.org/officeDocument/2006/relationships/slide" Target="slides/slide7.xml"/><Relationship Id="rId56" Type="http://schemas.openxmlformats.org/officeDocument/2006/relationships/font" Target="fonts/Lora-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216913" y="685800"/>
            <a:ext cx="2424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2216913" y="685800"/>
            <a:ext cx="2424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e0d1165d6b_0_72:notes"/>
          <p:cNvSpPr/>
          <p:nvPr>
            <p:ph idx="2" type="sldImg"/>
          </p:nvPr>
        </p:nvSpPr>
        <p:spPr>
          <a:xfrm>
            <a:off x="2216913" y="685800"/>
            <a:ext cx="2424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2e0d1165d6b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e0d1165d6b_0_86:notes"/>
          <p:cNvSpPr/>
          <p:nvPr>
            <p:ph idx="2" type="sldImg"/>
          </p:nvPr>
        </p:nvSpPr>
        <p:spPr>
          <a:xfrm>
            <a:off x="2216913" y="685800"/>
            <a:ext cx="2424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e0d1165d6b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e0d1165d6b_0_102:notes"/>
          <p:cNvSpPr/>
          <p:nvPr>
            <p:ph idx="2" type="sldImg"/>
          </p:nvPr>
        </p:nvSpPr>
        <p:spPr>
          <a:xfrm>
            <a:off x="2216913" y="685800"/>
            <a:ext cx="2424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2e0d1165d6b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2df04887615_0_282:notes"/>
          <p:cNvSpPr/>
          <p:nvPr>
            <p:ph idx="2" type="sldImg"/>
          </p:nvPr>
        </p:nvSpPr>
        <p:spPr>
          <a:xfrm>
            <a:off x="2216913" y="685800"/>
            <a:ext cx="2424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2df04887615_0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df04887615_0_326:notes"/>
          <p:cNvSpPr/>
          <p:nvPr>
            <p:ph idx="2" type="sldImg"/>
          </p:nvPr>
        </p:nvSpPr>
        <p:spPr>
          <a:xfrm>
            <a:off x="2216913" y="685800"/>
            <a:ext cx="2424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2df04887615_0_3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2df04887615_0_218:notes"/>
          <p:cNvSpPr/>
          <p:nvPr>
            <p:ph idx="2" type="sldImg"/>
          </p:nvPr>
        </p:nvSpPr>
        <p:spPr>
          <a:xfrm>
            <a:off x="2216913" y="685800"/>
            <a:ext cx="2424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2df04887615_0_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2df5a144be6_0_1:notes"/>
          <p:cNvSpPr/>
          <p:nvPr>
            <p:ph idx="2" type="sldImg"/>
          </p:nvPr>
        </p:nvSpPr>
        <p:spPr>
          <a:xfrm>
            <a:off x="2216913" y="685800"/>
            <a:ext cx="2424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2df5a144be6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df5a144be6_0_21:notes"/>
          <p:cNvSpPr/>
          <p:nvPr>
            <p:ph idx="2" type="sldImg"/>
          </p:nvPr>
        </p:nvSpPr>
        <p:spPr>
          <a:xfrm>
            <a:off x="2216913" y="685800"/>
            <a:ext cx="2424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2df5a144be6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2df5a144be6_0_40:notes"/>
          <p:cNvSpPr/>
          <p:nvPr>
            <p:ph idx="2" type="sldImg"/>
          </p:nvPr>
        </p:nvSpPr>
        <p:spPr>
          <a:xfrm>
            <a:off x="2216913" y="685800"/>
            <a:ext cx="2424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2df5a144be6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2df5a144be6_0_61:notes"/>
          <p:cNvSpPr/>
          <p:nvPr>
            <p:ph idx="2" type="sldImg"/>
          </p:nvPr>
        </p:nvSpPr>
        <p:spPr>
          <a:xfrm>
            <a:off x="2216913" y="685800"/>
            <a:ext cx="2424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2df5a144be6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df04887615_0_204:notes"/>
          <p:cNvSpPr/>
          <p:nvPr>
            <p:ph idx="2" type="sldImg"/>
          </p:nvPr>
        </p:nvSpPr>
        <p:spPr>
          <a:xfrm>
            <a:off x="2216913" y="685800"/>
            <a:ext cx="2424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df04887615_0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2df5a144be6_0_89:notes"/>
          <p:cNvSpPr/>
          <p:nvPr>
            <p:ph idx="2" type="sldImg"/>
          </p:nvPr>
        </p:nvSpPr>
        <p:spPr>
          <a:xfrm>
            <a:off x="2216913" y="685800"/>
            <a:ext cx="2424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2df5a144be6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2df5a144be6_0_108:notes"/>
          <p:cNvSpPr/>
          <p:nvPr>
            <p:ph idx="2" type="sldImg"/>
          </p:nvPr>
        </p:nvSpPr>
        <p:spPr>
          <a:xfrm>
            <a:off x="2216913" y="685800"/>
            <a:ext cx="2424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2df5a144be6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2df5a144be6_0_127:notes"/>
          <p:cNvSpPr/>
          <p:nvPr>
            <p:ph idx="2" type="sldImg"/>
          </p:nvPr>
        </p:nvSpPr>
        <p:spPr>
          <a:xfrm>
            <a:off x="2216913" y="685800"/>
            <a:ext cx="2424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2df5a144be6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2df5a144be6_0_147:notes"/>
          <p:cNvSpPr/>
          <p:nvPr>
            <p:ph idx="2" type="sldImg"/>
          </p:nvPr>
        </p:nvSpPr>
        <p:spPr>
          <a:xfrm>
            <a:off x="2216913" y="685800"/>
            <a:ext cx="2424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2df5a144be6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2df5a144be6_0_175:notes"/>
          <p:cNvSpPr/>
          <p:nvPr>
            <p:ph idx="2" type="sldImg"/>
          </p:nvPr>
        </p:nvSpPr>
        <p:spPr>
          <a:xfrm>
            <a:off x="2216913" y="685800"/>
            <a:ext cx="2424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2df5a144be6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2df5a144be6_0_193:notes"/>
          <p:cNvSpPr/>
          <p:nvPr>
            <p:ph idx="2" type="sldImg"/>
          </p:nvPr>
        </p:nvSpPr>
        <p:spPr>
          <a:xfrm>
            <a:off x="2216913" y="685800"/>
            <a:ext cx="2424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2df5a144be6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2df5a144be6_0_212:notes"/>
          <p:cNvSpPr/>
          <p:nvPr>
            <p:ph idx="2" type="sldImg"/>
          </p:nvPr>
        </p:nvSpPr>
        <p:spPr>
          <a:xfrm>
            <a:off x="2216913" y="685800"/>
            <a:ext cx="2424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2df5a144be6_0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2df5a144be6_0_230:notes"/>
          <p:cNvSpPr/>
          <p:nvPr>
            <p:ph idx="2" type="sldImg"/>
          </p:nvPr>
        </p:nvSpPr>
        <p:spPr>
          <a:xfrm>
            <a:off x="2216913" y="685800"/>
            <a:ext cx="2424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g2df5a144be6_0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2df5a144be6_0_257:notes"/>
          <p:cNvSpPr/>
          <p:nvPr>
            <p:ph idx="2" type="sldImg"/>
          </p:nvPr>
        </p:nvSpPr>
        <p:spPr>
          <a:xfrm>
            <a:off x="2216913" y="685800"/>
            <a:ext cx="2424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2df5a144be6_0_2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2df5a144be6_0_272:notes"/>
          <p:cNvSpPr/>
          <p:nvPr>
            <p:ph idx="2" type="sldImg"/>
          </p:nvPr>
        </p:nvSpPr>
        <p:spPr>
          <a:xfrm>
            <a:off x="2216913" y="685800"/>
            <a:ext cx="2424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g2df5a144be6_0_2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df04887615_0_165:notes"/>
          <p:cNvSpPr/>
          <p:nvPr>
            <p:ph idx="2" type="sldImg"/>
          </p:nvPr>
        </p:nvSpPr>
        <p:spPr>
          <a:xfrm>
            <a:off x="2216913" y="685800"/>
            <a:ext cx="2424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df04887615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2df5a144be6_0_287:notes"/>
          <p:cNvSpPr/>
          <p:nvPr>
            <p:ph idx="2" type="sldImg"/>
          </p:nvPr>
        </p:nvSpPr>
        <p:spPr>
          <a:xfrm>
            <a:off x="2216913" y="685800"/>
            <a:ext cx="2424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2df5a144be6_0_2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g2df5a144be6_0_313:notes"/>
          <p:cNvSpPr/>
          <p:nvPr>
            <p:ph idx="2" type="sldImg"/>
          </p:nvPr>
        </p:nvSpPr>
        <p:spPr>
          <a:xfrm>
            <a:off x="2216913" y="685800"/>
            <a:ext cx="2424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1" name="Google Shape;581;g2df5a144be6_0_3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g2df5a144be6_0_340:notes"/>
          <p:cNvSpPr/>
          <p:nvPr>
            <p:ph idx="2" type="sldImg"/>
          </p:nvPr>
        </p:nvSpPr>
        <p:spPr>
          <a:xfrm>
            <a:off x="2216913" y="685800"/>
            <a:ext cx="2424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9" name="Google Shape;609;g2df5a144be6_0_3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g2df5a144be6_0_510:notes"/>
          <p:cNvSpPr/>
          <p:nvPr>
            <p:ph idx="2" type="sldImg"/>
          </p:nvPr>
        </p:nvSpPr>
        <p:spPr>
          <a:xfrm>
            <a:off x="2216913" y="685800"/>
            <a:ext cx="2424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6" name="Google Shape;626;g2df5a144be6_0_5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g2df5a144be6_0_524:notes"/>
          <p:cNvSpPr/>
          <p:nvPr>
            <p:ph idx="2" type="sldImg"/>
          </p:nvPr>
        </p:nvSpPr>
        <p:spPr>
          <a:xfrm>
            <a:off x="2216913" y="685800"/>
            <a:ext cx="2424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0" name="Google Shape;640;g2df5a144be6_0_5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2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g2df5a144be6_0_536:notes"/>
          <p:cNvSpPr/>
          <p:nvPr>
            <p:ph idx="2" type="sldImg"/>
          </p:nvPr>
        </p:nvSpPr>
        <p:spPr>
          <a:xfrm>
            <a:off x="2216913" y="685800"/>
            <a:ext cx="2424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4" name="Google Shape;654;g2df5a144be6_0_5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g2df5a144be6_0_556:notes"/>
          <p:cNvSpPr/>
          <p:nvPr>
            <p:ph idx="2" type="sldImg"/>
          </p:nvPr>
        </p:nvSpPr>
        <p:spPr>
          <a:xfrm>
            <a:off x="2216913" y="685800"/>
            <a:ext cx="2424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0" name="Google Shape;670;g2df5a144be6_0_5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2df5a144be6_0_355:notes"/>
          <p:cNvSpPr/>
          <p:nvPr>
            <p:ph idx="2" type="sldImg"/>
          </p:nvPr>
        </p:nvSpPr>
        <p:spPr>
          <a:xfrm>
            <a:off x="2216913" y="685800"/>
            <a:ext cx="2424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2df5a144be6_0_3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g2df5a144be6_0_370:notes"/>
          <p:cNvSpPr/>
          <p:nvPr>
            <p:ph idx="2" type="sldImg"/>
          </p:nvPr>
        </p:nvSpPr>
        <p:spPr>
          <a:xfrm>
            <a:off x="2216913" y="685800"/>
            <a:ext cx="2424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2" name="Google Shape;702;g2df5a144be6_0_3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2df5a144be6_0_396:notes"/>
          <p:cNvSpPr/>
          <p:nvPr>
            <p:ph idx="2" type="sldImg"/>
          </p:nvPr>
        </p:nvSpPr>
        <p:spPr>
          <a:xfrm>
            <a:off x="2216913" y="685800"/>
            <a:ext cx="2424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8" name="Google Shape;718;g2df5a144be6_0_3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df04887615_0_192:notes"/>
          <p:cNvSpPr/>
          <p:nvPr>
            <p:ph idx="2" type="sldImg"/>
          </p:nvPr>
        </p:nvSpPr>
        <p:spPr>
          <a:xfrm>
            <a:off x="2216913" y="685800"/>
            <a:ext cx="2424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df04887615_0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g2df5a144be6_0_423:notes"/>
          <p:cNvSpPr/>
          <p:nvPr>
            <p:ph idx="2" type="sldImg"/>
          </p:nvPr>
        </p:nvSpPr>
        <p:spPr>
          <a:xfrm>
            <a:off x="2216913" y="685800"/>
            <a:ext cx="2424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6" name="Google Shape;746;g2df5a144be6_0_4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g2df5a144be6_0_438:notes"/>
          <p:cNvSpPr/>
          <p:nvPr>
            <p:ph idx="2" type="sldImg"/>
          </p:nvPr>
        </p:nvSpPr>
        <p:spPr>
          <a:xfrm>
            <a:off x="2216913" y="685800"/>
            <a:ext cx="2424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3" name="Google Shape;763;g2df5a144be6_0_4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2df5a144be6_0_453:notes"/>
          <p:cNvSpPr/>
          <p:nvPr>
            <p:ph idx="2" type="sldImg"/>
          </p:nvPr>
        </p:nvSpPr>
        <p:spPr>
          <a:xfrm>
            <a:off x="2216913" y="685800"/>
            <a:ext cx="2424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2df5a144be6_0_4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4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g2e2bc2e51bc_0_0:notes"/>
          <p:cNvSpPr/>
          <p:nvPr>
            <p:ph idx="2" type="sldImg"/>
          </p:nvPr>
        </p:nvSpPr>
        <p:spPr>
          <a:xfrm>
            <a:off x="2216913" y="685800"/>
            <a:ext cx="2424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6" name="Google Shape;796;g2e2bc2e51b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g2df5a144be6_0_479:notes"/>
          <p:cNvSpPr/>
          <p:nvPr>
            <p:ph idx="2" type="sldImg"/>
          </p:nvPr>
        </p:nvSpPr>
        <p:spPr>
          <a:xfrm>
            <a:off x="2216913" y="685800"/>
            <a:ext cx="2424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3" name="Google Shape;823;g2df5a144be6_0_4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df5a144be6_0_495:notes"/>
          <p:cNvSpPr/>
          <p:nvPr>
            <p:ph idx="2" type="sldImg"/>
          </p:nvPr>
        </p:nvSpPr>
        <p:spPr>
          <a:xfrm>
            <a:off x="2216913" y="685800"/>
            <a:ext cx="2424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df5a144be6_0_4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e0d1165d6b_0_6:notes"/>
          <p:cNvSpPr/>
          <p:nvPr>
            <p:ph idx="2" type="sldImg"/>
          </p:nvPr>
        </p:nvSpPr>
        <p:spPr>
          <a:xfrm>
            <a:off x="2216913" y="685800"/>
            <a:ext cx="2424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2e0d1165d6b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e0d1165d6b_0_21:notes"/>
          <p:cNvSpPr/>
          <p:nvPr>
            <p:ph idx="2" type="sldImg"/>
          </p:nvPr>
        </p:nvSpPr>
        <p:spPr>
          <a:xfrm>
            <a:off x="2216913" y="685800"/>
            <a:ext cx="2424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e0d1165d6b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e0d1165d6b_0_34:notes"/>
          <p:cNvSpPr/>
          <p:nvPr>
            <p:ph idx="2" type="sldImg"/>
          </p:nvPr>
        </p:nvSpPr>
        <p:spPr>
          <a:xfrm>
            <a:off x="2216913" y="685800"/>
            <a:ext cx="2424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2e0d1165d6b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e0d1165d6b_0_59:notes"/>
          <p:cNvSpPr/>
          <p:nvPr>
            <p:ph idx="2" type="sldImg"/>
          </p:nvPr>
        </p:nvSpPr>
        <p:spPr>
          <a:xfrm>
            <a:off x="2216913" y="685800"/>
            <a:ext cx="2424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e0d1165d6b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64478" y="2188777"/>
            <a:ext cx="9963000" cy="6033900"/>
          </a:xfrm>
          <a:prstGeom prst="rect">
            <a:avLst/>
          </a:prstGeom>
        </p:spPr>
        <p:txBody>
          <a:bodyPr anchorCtr="0" anchor="b" bIns="129675" lIns="129675" spcFirstLastPara="1" rIns="129675" wrap="square" tIns="12967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1pPr>
            <a:lvl2pPr lvl="1" algn="ctr"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2pPr>
            <a:lvl3pPr lvl="2" algn="ctr"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3pPr>
            <a:lvl4pPr lvl="3" algn="ctr"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4pPr>
            <a:lvl5pPr lvl="4" algn="ctr"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5pPr>
            <a:lvl6pPr lvl="5" algn="ctr"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6pPr>
            <a:lvl7pPr lvl="6" algn="ctr"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7pPr>
            <a:lvl8pPr lvl="7" algn="ctr"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8pPr>
            <a:lvl9pPr lvl="8" algn="ctr"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64468" y="8331286"/>
            <a:ext cx="9963000" cy="2330400"/>
          </a:xfrm>
          <a:prstGeom prst="rect">
            <a:avLst/>
          </a:prstGeom>
        </p:spPr>
        <p:txBody>
          <a:bodyPr anchorCtr="0" anchor="t" bIns="129675" lIns="129675" spcFirstLastPara="1" rIns="129675" wrap="square" tIns="12967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9906772" y="13708144"/>
            <a:ext cx="641400" cy="1157100"/>
          </a:xfrm>
          <a:prstGeom prst="rect">
            <a:avLst/>
          </a:prstGeom>
        </p:spPr>
        <p:txBody>
          <a:bodyPr anchorCtr="0" anchor="ctr" bIns="129675" lIns="129675" spcFirstLastPara="1" rIns="129675" wrap="square" tIns="12967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64468" y="3251601"/>
            <a:ext cx="9963000" cy="5772000"/>
          </a:xfrm>
          <a:prstGeom prst="rect">
            <a:avLst/>
          </a:prstGeom>
        </p:spPr>
        <p:txBody>
          <a:bodyPr anchorCtr="0" anchor="b" bIns="129675" lIns="129675" spcFirstLastPara="1" rIns="129675" wrap="square" tIns="12967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7000"/>
              <a:buNone/>
              <a:defRPr sz="1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7000"/>
              <a:buNone/>
              <a:defRPr sz="17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7000"/>
              <a:buNone/>
              <a:defRPr sz="17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7000"/>
              <a:buNone/>
              <a:defRPr sz="17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7000"/>
              <a:buNone/>
              <a:defRPr sz="17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7000"/>
              <a:buNone/>
              <a:defRPr sz="17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7000"/>
              <a:buNone/>
              <a:defRPr sz="17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7000"/>
              <a:buNone/>
              <a:defRPr sz="17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7000"/>
              <a:buNone/>
              <a:defRPr sz="17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64468" y="9266383"/>
            <a:ext cx="9963000" cy="3823800"/>
          </a:xfrm>
          <a:prstGeom prst="rect">
            <a:avLst/>
          </a:prstGeom>
        </p:spPr>
        <p:txBody>
          <a:bodyPr anchorCtr="0" anchor="t" bIns="129675" lIns="129675" spcFirstLastPara="1" rIns="129675" wrap="square" tIns="129675">
            <a:normAutofit/>
          </a:bodyPr>
          <a:lstStyle>
            <a:lvl1pPr indent="-393700" lvl="0" marL="45720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/>
            </a:lvl1pPr>
            <a:lvl2pPr indent="-355600" lvl="1" marL="914400" algn="ctr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indent="-355600" lvl="2" marL="1371600" algn="ctr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indent="-355600" lvl="3" marL="1828800" algn="ctr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ctr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ctr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ctr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ctr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ctr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9906772" y="13708144"/>
            <a:ext cx="641400" cy="1157100"/>
          </a:xfrm>
          <a:prstGeom prst="rect">
            <a:avLst/>
          </a:prstGeom>
        </p:spPr>
        <p:txBody>
          <a:bodyPr anchorCtr="0" anchor="ctr" bIns="129675" lIns="129675" spcFirstLastPara="1" rIns="129675" wrap="square" tIns="12967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9906772" y="13708144"/>
            <a:ext cx="641400" cy="1157100"/>
          </a:xfrm>
          <a:prstGeom prst="rect">
            <a:avLst/>
          </a:prstGeom>
        </p:spPr>
        <p:txBody>
          <a:bodyPr anchorCtr="0" anchor="ctr" bIns="129675" lIns="129675" spcFirstLastPara="1" rIns="129675" wrap="square" tIns="12967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64468" y="6322709"/>
            <a:ext cx="9963000" cy="2474400"/>
          </a:xfrm>
          <a:prstGeom prst="rect">
            <a:avLst/>
          </a:prstGeom>
        </p:spPr>
        <p:txBody>
          <a:bodyPr anchorCtr="0" anchor="ctr" bIns="129675" lIns="129675" spcFirstLastPara="1" rIns="129675" wrap="square" tIns="12967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1pPr>
            <a:lvl2pPr lvl="1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9906772" y="13708144"/>
            <a:ext cx="641400" cy="1157100"/>
          </a:xfrm>
          <a:prstGeom prst="rect">
            <a:avLst/>
          </a:prstGeom>
        </p:spPr>
        <p:txBody>
          <a:bodyPr anchorCtr="0" anchor="ctr" bIns="129675" lIns="129675" spcFirstLastPara="1" rIns="129675" wrap="square" tIns="12967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64468" y="1308210"/>
            <a:ext cx="9963000" cy="1683300"/>
          </a:xfrm>
          <a:prstGeom prst="rect">
            <a:avLst/>
          </a:prstGeom>
        </p:spPr>
        <p:txBody>
          <a:bodyPr anchorCtr="0" anchor="t" bIns="129675" lIns="129675" spcFirstLastPara="1" rIns="129675" wrap="square" tIns="1296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64468" y="3387853"/>
            <a:ext cx="9963000" cy="10043100"/>
          </a:xfrm>
          <a:prstGeom prst="rect">
            <a:avLst/>
          </a:prstGeom>
        </p:spPr>
        <p:txBody>
          <a:bodyPr anchorCtr="0" anchor="t" bIns="129675" lIns="129675" spcFirstLastPara="1" rIns="129675" wrap="square" tIns="129675">
            <a:normAutofit/>
          </a:bodyPr>
          <a:lstStyle>
            <a:lvl1pPr indent="-393700" lvl="0" marL="457200">
              <a:spcBef>
                <a:spcPts val="0"/>
              </a:spcBef>
              <a:spcAft>
                <a:spcPts val="0"/>
              </a:spcAft>
              <a:buSzPts val="2600"/>
              <a:buChar char="●"/>
              <a:defRPr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9906772" y="13708144"/>
            <a:ext cx="641400" cy="1157100"/>
          </a:xfrm>
          <a:prstGeom prst="rect">
            <a:avLst/>
          </a:prstGeom>
        </p:spPr>
        <p:txBody>
          <a:bodyPr anchorCtr="0" anchor="ctr" bIns="129675" lIns="129675" spcFirstLastPara="1" rIns="129675" wrap="square" tIns="12967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64468" y="1308210"/>
            <a:ext cx="9963000" cy="1683300"/>
          </a:xfrm>
          <a:prstGeom prst="rect">
            <a:avLst/>
          </a:prstGeom>
        </p:spPr>
        <p:txBody>
          <a:bodyPr anchorCtr="0" anchor="t" bIns="129675" lIns="129675" spcFirstLastPara="1" rIns="129675" wrap="square" tIns="1296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64468" y="3387853"/>
            <a:ext cx="4677000" cy="10043100"/>
          </a:xfrm>
          <a:prstGeom prst="rect">
            <a:avLst/>
          </a:prstGeom>
        </p:spPr>
        <p:txBody>
          <a:bodyPr anchorCtr="0" anchor="t" bIns="129675" lIns="129675" spcFirstLastPara="1" rIns="129675" wrap="square" tIns="129675">
            <a:norm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Char char="○"/>
              <a:defRPr sz="1700"/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Char char="■"/>
              <a:defRPr sz="1700"/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700"/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Char char="○"/>
              <a:defRPr sz="1700"/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Char char="■"/>
              <a:defRPr sz="1700"/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700"/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Char char="○"/>
              <a:defRPr sz="1700"/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Char char="■"/>
              <a:defRPr sz="17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5650483" y="3387853"/>
            <a:ext cx="4677000" cy="10043100"/>
          </a:xfrm>
          <a:prstGeom prst="rect">
            <a:avLst/>
          </a:prstGeom>
        </p:spPr>
        <p:txBody>
          <a:bodyPr anchorCtr="0" anchor="t" bIns="129675" lIns="129675" spcFirstLastPara="1" rIns="129675" wrap="square" tIns="129675">
            <a:norm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Char char="○"/>
              <a:defRPr sz="1700"/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Char char="■"/>
              <a:defRPr sz="1700"/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700"/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Char char="○"/>
              <a:defRPr sz="1700"/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Char char="■"/>
              <a:defRPr sz="1700"/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700"/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Char char="○"/>
              <a:defRPr sz="1700"/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Char char="■"/>
              <a:defRPr sz="17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9906772" y="13708144"/>
            <a:ext cx="641400" cy="1157100"/>
          </a:xfrm>
          <a:prstGeom prst="rect">
            <a:avLst/>
          </a:prstGeom>
        </p:spPr>
        <p:txBody>
          <a:bodyPr anchorCtr="0" anchor="ctr" bIns="129675" lIns="129675" spcFirstLastPara="1" rIns="129675" wrap="square" tIns="12967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64468" y="1308210"/>
            <a:ext cx="9963000" cy="1683300"/>
          </a:xfrm>
          <a:prstGeom prst="rect">
            <a:avLst/>
          </a:prstGeom>
        </p:spPr>
        <p:txBody>
          <a:bodyPr anchorCtr="0" anchor="t" bIns="129675" lIns="129675" spcFirstLastPara="1" rIns="129675" wrap="square" tIns="1296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9906772" y="13708144"/>
            <a:ext cx="641400" cy="1157100"/>
          </a:xfrm>
          <a:prstGeom prst="rect">
            <a:avLst/>
          </a:prstGeom>
        </p:spPr>
        <p:txBody>
          <a:bodyPr anchorCtr="0" anchor="ctr" bIns="129675" lIns="129675" spcFirstLastPara="1" rIns="129675" wrap="square" tIns="12967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64468" y="1633260"/>
            <a:ext cx="3283500" cy="2221500"/>
          </a:xfrm>
          <a:prstGeom prst="rect">
            <a:avLst/>
          </a:prstGeom>
        </p:spPr>
        <p:txBody>
          <a:bodyPr anchorCtr="0" anchor="b" bIns="129675" lIns="129675" spcFirstLastPara="1" rIns="129675" wrap="square" tIns="1296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64468" y="4084913"/>
            <a:ext cx="3283500" cy="9346500"/>
          </a:xfrm>
          <a:prstGeom prst="rect">
            <a:avLst/>
          </a:prstGeom>
        </p:spPr>
        <p:txBody>
          <a:bodyPr anchorCtr="0" anchor="t" bIns="129675" lIns="129675" spcFirstLastPara="1" rIns="129675" wrap="square" tIns="129675">
            <a:norm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700"/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Char char="○"/>
              <a:defRPr sz="1700"/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Char char="■"/>
              <a:defRPr sz="1700"/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700"/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Char char="○"/>
              <a:defRPr sz="1700"/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Char char="■"/>
              <a:defRPr sz="1700"/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700"/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Char char="○"/>
              <a:defRPr sz="1700"/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Char char="■"/>
              <a:defRPr sz="17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9906772" y="13708144"/>
            <a:ext cx="641400" cy="1157100"/>
          </a:xfrm>
          <a:prstGeom prst="rect">
            <a:avLst/>
          </a:prstGeom>
        </p:spPr>
        <p:txBody>
          <a:bodyPr anchorCtr="0" anchor="ctr" bIns="129675" lIns="129675" spcFirstLastPara="1" rIns="129675" wrap="square" tIns="12967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573245" y="1323276"/>
            <a:ext cx="7445700" cy="12025200"/>
          </a:xfrm>
          <a:prstGeom prst="rect">
            <a:avLst/>
          </a:prstGeom>
        </p:spPr>
        <p:txBody>
          <a:bodyPr anchorCtr="0" anchor="ctr" bIns="129675" lIns="129675" spcFirstLastPara="1" rIns="129675" wrap="square" tIns="1296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1pPr>
            <a:lvl2pPr lvl="1"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2pPr>
            <a:lvl3pPr lvl="2"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3pPr>
            <a:lvl4pPr lvl="3"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4pPr>
            <a:lvl5pPr lvl="4"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5pPr>
            <a:lvl6pPr lvl="5"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6pPr>
            <a:lvl7pPr lvl="6"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7pPr>
            <a:lvl8pPr lvl="7"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8pPr>
            <a:lvl9pPr lvl="8"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9906772" y="13708144"/>
            <a:ext cx="641400" cy="1157100"/>
          </a:xfrm>
          <a:prstGeom prst="rect">
            <a:avLst/>
          </a:prstGeom>
        </p:spPr>
        <p:txBody>
          <a:bodyPr anchorCtr="0" anchor="ctr" bIns="129675" lIns="129675" spcFirstLastPara="1" rIns="129675" wrap="square" tIns="12967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5346000" y="-367"/>
            <a:ext cx="5346000" cy="15120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9675" lIns="129675" spcFirstLastPara="1" rIns="129675" wrap="square" tIns="1296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310447" y="3625081"/>
            <a:ext cx="4730100" cy="4357500"/>
          </a:xfrm>
          <a:prstGeom prst="rect">
            <a:avLst/>
          </a:prstGeom>
        </p:spPr>
        <p:txBody>
          <a:bodyPr anchorCtr="0" anchor="b" bIns="129675" lIns="129675" spcFirstLastPara="1" rIns="129675" wrap="square" tIns="12967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310447" y="8240010"/>
            <a:ext cx="4730100" cy="3630600"/>
          </a:xfrm>
          <a:prstGeom prst="rect">
            <a:avLst/>
          </a:prstGeom>
        </p:spPr>
        <p:txBody>
          <a:bodyPr anchorCtr="0" anchor="t" bIns="129675" lIns="129675" spcFirstLastPara="1" rIns="129675" wrap="square" tIns="12967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5775715" y="2128514"/>
            <a:ext cx="4486800" cy="10862700"/>
          </a:xfrm>
          <a:prstGeom prst="rect">
            <a:avLst/>
          </a:prstGeom>
        </p:spPr>
        <p:txBody>
          <a:bodyPr anchorCtr="0" anchor="ctr" bIns="129675" lIns="129675" spcFirstLastPara="1" rIns="129675" wrap="square" tIns="129675">
            <a:normAutofit/>
          </a:bodyPr>
          <a:lstStyle>
            <a:lvl1pPr indent="-393700" lvl="0" marL="457200">
              <a:spcBef>
                <a:spcPts val="0"/>
              </a:spcBef>
              <a:spcAft>
                <a:spcPts val="0"/>
              </a:spcAft>
              <a:buSzPts val="2600"/>
              <a:buChar char="●"/>
              <a:defRPr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9906772" y="13708144"/>
            <a:ext cx="641400" cy="1157100"/>
          </a:xfrm>
          <a:prstGeom prst="rect">
            <a:avLst/>
          </a:prstGeom>
        </p:spPr>
        <p:txBody>
          <a:bodyPr anchorCtr="0" anchor="ctr" bIns="129675" lIns="129675" spcFirstLastPara="1" rIns="129675" wrap="square" tIns="12967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64468" y="12436336"/>
            <a:ext cx="7014300" cy="1778400"/>
          </a:xfrm>
          <a:prstGeom prst="rect">
            <a:avLst/>
          </a:prstGeom>
        </p:spPr>
        <p:txBody>
          <a:bodyPr anchorCtr="0" anchor="ctr" bIns="129675" lIns="129675" spcFirstLastPara="1" rIns="129675" wrap="square" tIns="12967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9906772" y="13708144"/>
            <a:ext cx="641400" cy="1157100"/>
          </a:xfrm>
          <a:prstGeom prst="rect">
            <a:avLst/>
          </a:prstGeom>
        </p:spPr>
        <p:txBody>
          <a:bodyPr anchorCtr="0" anchor="ctr" bIns="129675" lIns="129675" spcFirstLastPara="1" rIns="129675" wrap="square" tIns="12967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64468" y="1308210"/>
            <a:ext cx="9963000" cy="1683300"/>
          </a:xfrm>
          <a:prstGeom prst="rect">
            <a:avLst/>
          </a:prstGeom>
          <a:noFill/>
          <a:ln>
            <a:noFill/>
          </a:ln>
        </p:spPr>
        <p:txBody>
          <a:bodyPr anchorCtr="0" anchor="t" bIns="129675" lIns="129675" spcFirstLastPara="1" rIns="129675" wrap="square" tIns="1296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64468" y="3387853"/>
            <a:ext cx="9963000" cy="100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129675" lIns="129675" spcFirstLastPara="1" rIns="129675" wrap="square" tIns="129675">
            <a:normAutofit/>
          </a:bodyPr>
          <a:lstStyle>
            <a:lvl1pPr indent="-3937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Char char="●"/>
              <a:defRPr sz="2600">
                <a:solidFill>
                  <a:schemeClr val="dk2"/>
                </a:solidFill>
              </a:defRPr>
            </a:lvl1pPr>
            <a:lvl2pPr indent="-3556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○"/>
              <a:defRPr sz="2000">
                <a:solidFill>
                  <a:schemeClr val="dk2"/>
                </a:solidFill>
              </a:defRPr>
            </a:lvl2pPr>
            <a:lvl3pPr indent="-3556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■"/>
              <a:defRPr sz="2000">
                <a:solidFill>
                  <a:schemeClr val="dk2"/>
                </a:solidFill>
              </a:defRPr>
            </a:lvl3pPr>
            <a:lvl4pPr indent="-3556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●"/>
              <a:defRPr sz="2000">
                <a:solidFill>
                  <a:schemeClr val="dk2"/>
                </a:solidFill>
              </a:defRPr>
            </a:lvl4pPr>
            <a:lvl5pPr indent="-3556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○"/>
              <a:defRPr sz="2000">
                <a:solidFill>
                  <a:schemeClr val="dk2"/>
                </a:solidFill>
              </a:defRPr>
            </a:lvl5pPr>
            <a:lvl6pPr indent="-3556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■"/>
              <a:defRPr sz="2000">
                <a:solidFill>
                  <a:schemeClr val="dk2"/>
                </a:solidFill>
              </a:defRPr>
            </a:lvl6pPr>
            <a:lvl7pPr indent="-3556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●"/>
              <a:defRPr sz="2000">
                <a:solidFill>
                  <a:schemeClr val="dk2"/>
                </a:solidFill>
              </a:defRPr>
            </a:lvl7pPr>
            <a:lvl8pPr indent="-3556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○"/>
              <a:defRPr sz="2000">
                <a:solidFill>
                  <a:schemeClr val="dk2"/>
                </a:solidFill>
              </a:defRPr>
            </a:lvl8pPr>
            <a:lvl9pPr indent="-3556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■"/>
              <a:defRPr sz="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9906772" y="13708144"/>
            <a:ext cx="641400" cy="115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9675" lIns="129675" spcFirstLastPara="1" rIns="129675" wrap="square" tIns="129675">
            <a:normAutofit/>
          </a:bodyPr>
          <a:lstStyle>
            <a:lvl1pPr lvl="0" algn="r">
              <a:buNone/>
              <a:defRPr sz="1400">
                <a:solidFill>
                  <a:schemeClr val="dk2"/>
                </a:solidFill>
              </a:defRPr>
            </a:lvl1pPr>
            <a:lvl2pPr lvl="1" algn="r">
              <a:buNone/>
              <a:defRPr sz="1400">
                <a:solidFill>
                  <a:schemeClr val="dk2"/>
                </a:solidFill>
              </a:defRPr>
            </a:lvl2pPr>
            <a:lvl3pPr lvl="2" algn="r">
              <a:buNone/>
              <a:defRPr sz="1400">
                <a:solidFill>
                  <a:schemeClr val="dk2"/>
                </a:solidFill>
              </a:defRPr>
            </a:lvl3pPr>
            <a:lvl4pPr lvl="3" algn="r">
              <a:buNone/>
              <a:defRPr sz="1400">
                <a:solidFill>
                  <a:schemeClr val="dk2"/>
                </a:solidFill>
              </a:defRPr>
            </a:lvl4pPr>
            <a:lvl5pPr lvl="4" algn="r">
              <a:buNone/>
              <a:defRPr sz="1400">
                <a:solidFill>
                  <a:schemeClr val="dk2"/>
                </a:solidFill>
              </a:defRPr>
            </a:lvl5pPr>
            <a:lvl6pPr lvl="5" algn="r">
              <a:buNone/>
              <a:defRPr sz="1400">
                <a:solidFill>
                  <a:schemeClr val="dk2"/>
                </a:solidFill>
              </a:defRPr>
            </a:lvl6pPr>
            <a:lvl7pPr lvl="6" algn="r">
              <a:buNone/>
              <a:defRPr sz="1400">
                <a:solidFill>
                  <a:schemeClr val="dk2"/>
                </a:solidFill>
              </a:defRPr>
            </a:lvl7pPr>
            <a:lvl8pPr lvl="7" algn="r">
              <a:buNone/>
              <a:defRPr sz="1400">
                <a:solidFill>
                  <a:schemeClr val="dk2"/>
                </a:solidFill>
              </a:defRPr>
            </a:lvl8pPr>
            <a:lvl9pPr lvl="8" algn="r">
              <a:buNone/>
              <a:defRPr sz="14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2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Relationship Id="rId4" Type="http://schemas.openxmlformats.org/officeDocument/2006/relationships/image" Target="../media/image15.png"/><Relationship Id="rId5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Relationship Id="rId4" Type="http://schemas.openxmlformats.org/officeDocument/2006/relationships/image" Target="../media/image1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Relationship Id="rId4" Type="http://schemas.openxmlformats.org/officeDocument/2006/relationships/image" Target="../media/image21.png"/><Relationship Id="rId5" Type="http://schemas.openxmlformats.org/officeDocument/2006/relationships/image" Target="../media/image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.png"/><Relationship Id="rId4" Type="http://schemas.openxmlformats.org/officeDocument/2006/relationships/image" Target="../media/image10.png"/><Relationship Id="rId5" Type="http://schemas.openxmlformats.org/officeDocument/2006/relationships/image" Target="../media/image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.png"/><Relationship Id="rId4" Type="http://schemas.openxmlformats.org/officeDocument/2006/relationships/image" Target="../media/image12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.png"/><Relationship Id="rId4" Type="http://schemas.openxmlformats.org/officeDocument/2006/relationships/image" Target="../media/image16.png"/><Relationship Id="rId5" Type="http://schemas.openxmlformats.org/officeDocument/2006/relationships/image" Target="../media/image19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.png"/><Relationship Id="rId4" Type="http://schemas.openxmlformats.org/officeDocument/2006/relationships/image" Target="../media/image1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.png"/><Relationship Id="rId4" Type="http://schemas.openxmlformats.org/officeDocument/2006/relationships/image" Target="../media/image11.png"/><Relationship Id="rId5" Type="http://schemas.openxmlformats.org/officeDocument/2006/relationships/image" Target="../media/image9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.png"/><Relationship Id="rId4" Type="http://schemas.openxmlformats.org/officeDocument/2006/relationships/image" Target="../media/image13.png"/><Relationship Id="rId5" Type="http://schemas.openxmlformats.org/officeDocument/2006/relationships/image" Target="../media/image26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.png"/><Relationship Id="rId4" Type="http://schemas.openxmlformats.org/officeDocument/2006/relationships/image" Target="../media/image27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.png"/><Relationship Id="rId4" Type="http://schemas.openxmlformats.org/officeDocument/2006/relationships/image" Target="../media/image22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.png"/><Relationship Id="rId4" Type="http://schemas.openxmlformats.org/officeDocument/2006/relationships/image" Target="../media/image25.png"/><Relationship Id="rId5" Type="http://schemas.openxmlformats.org/officeDocument/2006/relationships/image" Target="../media/image23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1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1.png"/><Relationship Id="rId4" Type="http://schemas.openxmlformats.org/officeDocument/2006/relationships/image" Target="../media/image29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1.png"/><Relationship Id="rId4" Type="http://schemas.openxmlformats.org/officeDocument/2006/relationships/image" Target="../media/image28.png"/><Relationship Id="rId5" Type="http://schemas.openxmlformats.org/officeDocument/2006/relationships/image" Target="../media/image24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1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1.png"/><Relationship Id="rId4" Type="http://schemas.openxmlformats.org/officeDocument/2006/relationships/image" Target="../media/image14.png"/><Relationship Id="rId5" Type="http://schemas.openxmlformats.org/officeDocument/2006/relationships/hyperlink" Target="https://github.com/FerrariusF/Inscricoes-Arc" TargetMode="External"/><Relationship Id="rId6" Type="http://schemas.openxmlformats.org/officeDocument/2006/relationships/hyperlink" Target="https://github.com/FerrariusF" TargetMode="External"/><Relationship Id="rId7" Type="http://schemas.openxmlformats.org/officeDocument/2006/relationships/hyperlink" Target="https://www.linkedin.com/in/gabriel-ferreira-vieira-b0a0532b1/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/>
          </a:blip>
          <a:srcRect b="12817" l="15119" r="30435" t="5749"/>
          <a:stretch/>
        </p:blipFill>
        <p:spPr>
          <a:xfrm>
            <a:off x="0" y="0"/>
            <a:ext cx="10692001" cy="15120000"/>
          </a:xfrm>
          <a:prstGeom prst="rect">
            <a:avLst/>
          </a:prstGeom>
          <a:noFill/>
          <a:ln>
            <a:noFill/>
          </a:ln>
          <a:effectLst>
            <a:outerShdw blurRad="42863" rotWithShape="0" algn="bl" dir="12000000" dist="38100">
              <a:schemeClr val="dk2"/>
            </a:outerShdw>
          </a:effectLst>
        </p:spPr>
      </p:pic>
      <p:sp>
        <p:nvSpPr>
          <p:cNvPr id="55" name="Google Shape;55;p13"/>
          <p:cNvSpPr txBox="1"/>
          <p:nvPr>
            <p:ph type="ctrTitle"/>
          </p:nvPr>
        </p:nvSpPr>
        <p:spPr>
          <a:xfrm>
            <a:off x="-4513775" y="4489575"/>
            <a:ext cx="15989700" cy="845400"/>
          </a:xfrm>
          <a:prstGeom prst="rect">
            <a:avLst/>
          </a:prstGeom>
          <a:solidFill>
            <a:srgbClr val="434343"/>
          </a:solidFill>
          <a:effectLst>
            <a:outerShdw blurRad="42863" rotWithShape="0" algn="bl" dir="12000000" dist="38100">
              <a:schemeClr val="dk2"/>
            </a:outerShdw>
          </a:effectLst>
        </p:spPr>
        <p:txBody>
          <a:bodyPr anchorCtr="0" anchor="b" bIns="129675" lIns="129675" spcFirstLastPara="1" rIns="129675" wrap="square" tIns="1296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200">
                <a:solidFill>
                  <a:srgbClr val="FFE599"/>
                </a:solidFill>
                <a:latin typeface="Lora"/>
                <a:ea typeface="Lora"/>
                <a:cs typeface="Lora"/>
                <a:sym typeface="Lora"/>
              </a:rPr>
              <a:t>Código para maculados</a:t>
            </a:r>
            <a:endParaRPr b="1" sz="4200">
              <a:solidFill>
                <a:srgbClr val="FFE599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6" name="Google Shape;56;p13"/>
          <p:cNvSpPr txBox="1"/>
          <p:nvPr>
            <p:ph type="ctrTitle"/>
          </p:nvPr>
        </p:nvSpPr>
        <p:spPr>
          <a:xfrm rot="936846">
            <a:off x="-985850" y="2948933"/>
            <a:ext cx="12657301" cy="1335084"/>
          </a:xfrm>
          <a:prstGeom prst="rect">
            <a:avLst/>
          </a:prstGeom>
          <a:solidFill>
            <a:srgbClr val="434343"/>
          </a:solidFill>
          <a:effectLst>
            <a:outerShdw blurRad="42863" rotWithShape="0" algn="bl">
              <a:schemeClr val="dk2"/>
            </a:outerShdw>
          </a:effectLst>
        </p:spPr>
        <p:txBody>
          <a:bodyPr anchorCtr="0" anchor="b" bIns="129675" lIns="129675" spcFirstLastPara="1" rIns="129675" wrap="square" tIns="1296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0">
                <a:solidFill>
                  <a:srgbClr val="FFE599"/>
                </a:solidFill>
                <a:latin typeface="Lora"/>
                <a:ea typeface="Lora"/>
                <a:cs typeface="Lora"/>
                <a:sym typeface="Lora"/>
              </a:rPr>
              <a:t>Inscrições arcanas</a:t>
            </a:r>
            <a:endParaRPr b="1" sz="8000">
              <a:solidFill>
                <a:srgbClr val="FFE599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7" name="Google Shape;57;p13"/>
          <p:cNvSpPr txBox="1"/>
          <p:nvPr>
            <p:ph type="ctrTitle"/>
          </p:nvPr>
        </p:nvSpPr>
        <p:spPr>
          <a:xfrm>
            <a:off x="0" y="13854550"/>
            <a:ext cx="10692000" cy="615900"/>
          </a:xfrm>
          <a:prstGeom prst="rect">
            <a:avLst/>
          </a:prstGeom>
          <a:solidFill>
            <a:srgbClr val="434343"/>
          </a:solidFill>
          <a:effectLst>
            <a:outerShdw blurRad="42863" rotWithShape="0" algn="bl" dir="12000000" dist="38100">
              <a:schemeClr val="dk2"/>
            </a:outerShdw>
          </a:effectLst>
        </p:spPr>
        <p:txBody>
          <a:bodyPr anchorCtr="0" anchor="b" bIns="129675" lIns="129675" spcFirstLastPara="1" rIns="129675" wrap="square" tIns="1296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800">
                <a:solidFill>
                  <a:srgbClr val="FFE599"/>
                </a:solidFill>
                <a:latin typeface="Lora"/>
                <a:ea typeface="Lora"/>
                <a:cs typeface="Lora"/>
                <a:sym typeface="Lora"/>
              </a:rPr>
              <a:t>Gabriel Ferreira Vieira</a:t>
            </a:r>
            <a:endParaRPr b="1" sz="2800">
              <a:solidFill>
                <a:srgbClr val="FFE599"/>
              </a:solidFill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22"/>
          <p:cNvPicPr preferRelativeResize="0"/>
          <p:nvPr/>
        </p:nvPicPr>
        <p:blipFill rotWithShape="1">
          <a:blip r:embed="rId3">
            <a:alphaModFix/>
          </a:blip>
          <a:srcRect b="7015" l="11033" r="13958" t="7110"/>
          <a:stretch/>
        </p:blipFill>
        <p:spPr>
          <a:xfrm>
            <a:off x="0" y="0"/>
            <a:ext cx="10692301" cy="15119999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2"/>
          <p:cNvSpPr/>
          <p:nvPr/>
        </p:nvSpPr>
        <p:spPr>
          <a:xfrm>
            <a:off x="1407100" y="0"/>
            <a:ext cx="254700" cy="21045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2"/>
          <p:cNvSpPr txBox="1"/>
          <p:nvPr/>
        </p:nvSpPr>
        <p:spPr>
          <a:xfrm>
            <a:off x="1828350" y="547650"/>
            <a:ext cx="70356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O Despertar no Reino das Variáveis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96" name="Google Shape;196;p22"/>
          <p:cNvSpPr/>
          <p:nvPr/>
        </p:nvSpPr>
        <p:spPr>
          <a:xfrm rot="-5400000">
            <a:off x="945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22"/>
          <p:cNvSpPr/>
          <p:nvPr/>
        </p:nvSpPr>
        <p:spPr>
          <a:xfrm rot="10800000">
            <a:off x="996090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22"/>
          <p:cNvSpPr/>
          <p:nvPr/>
        </p:nvSpPr>
        <p:spPr>
          <a:xfrm rot="5400000">
            <a:off x="9960900" y="-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22"/>
          <p:cNvSpPr txBox="1"/>
          <p:nvPr/>
        </p:nvSpPr>
        <p:spPr>
          <a:xfrm>
            <a:off x="276050" y="547650"/>
            <a:ext cx="9645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01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00" name="Google Shape;200;p22"/>
          <p:cNvSpPr txBox="1"/>
          <p:nvPr/>
        </p:nvSpPr>
        <p:spPr>
          <a:xfrm>
            <a:off x="1828350" y="2302600"/>
            <a:ext cx="70356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2"/>
                </a:solidFill>
                <a:latin typeface="Lora Medium"/>
                <a:ea typeface="Lora Medium"/>
                <a:cs typeface="Lora Medium"/>
                <a:sym typeface="Lora Medium"/>
              </a:rPr>
              <a:t>Artefatos e seus Usos</a:t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  <p:sp>
        <p:nvSpPr>
          <p:cNvPr id="201" name="Google Shape;201;p22"/>
          <p:cNvSpPr txBox="1"/>
          <p:nvPr/>
        </p:nvSpPr>
        <p:spPr>
          <a:xfrm>
            <a:off x="1346550" y="3174100"/>
            <a:ext cx="7998900" cy="112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Cada linguagem de programação pode ser vista como uma escola de magia, cada uma com suas particularidades e conjurações únicas.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45720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C++</a:t>
            </a:r>
            <a:endParaRPr b="1"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Escola de Magia Rígida:</a:t>
            </a: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 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Conhecida por seu poder bruto e flexibilidade, mas exige uma disciplina rigorosa. A gestão de memória é como controlar forças selvagens diretamente.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Exemplo de conjuração:</a:t>
            </a:r>
            <a:endParaRPr b="1"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202" name="Google Shape;20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76975" y="9321550"/>
            <a:ext cx="7938350" cy="4201747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22"/>
          <p:cNvSpPr txBox="1"/>
          <p:nvPr>
            <p:ph idx="12" type="sldNum"/>
          </p:nvPr>
        </p:nvSpPr>
        <p:spPr>
          <a:xfrm>
            <a:off x="9906772" y="13708144"/>
            <a:ext cx="641400" cy="1157100"/>
          </a:xfrm>
          <a:prstGeom prst="rect">
            <a:avLst/>
          </a:prstGeom>
        </p:spPr>
        <p:txBody>
          <a:bodyPr anchorCtr="0" anchor="ctr" bIns="129675" lIns="129675" spcFirstLastPara="1" rIns="129675" wrap="square" tIns="1296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23"/>
          <p:cNvPicPr preferRelativeResize="0"/>
          <p:nvPr/>
        </p:nvPicPr>
        <p:blipFill rotWithShape="1">
          <a:blip r:embed="rId3">
            <a:alphaModFix/>
          </a:blip>
          <a:srcRect b="7015" l="11033" r="13958" t="7110"/>
          <a:stretch/>
        </p:blipFill>
        <p:spPr>
          <a:xfrm>
            <a:off x="0" y="0"/>
            <a:ext cx="10692301" cy="15119999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23"/>
          <p:cNvSpPr/>
          <p:nvPr/>
        </p:nvSpPr>
        <p:spPr>
          <a:xfrm>
            <a:off x="1407100" y="0"/>
            <a:ext cx="254700" cy="21045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23"/>
          <p:cNvSpPr txBox="1"/>
          <p:nvPr/>
        </p:nvSpPr>
        <p:spPr>
          <a:xfrm>
            <a:off x="1828350" y="547650"/>
            <a:ext cx="70356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O Despertar no Reino das Variáveis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11" name="Google Shape;211;p23"/>
          <p:cNvSpPr/>
          <p:nvPr/>
        </p:nvSpPr>
        <p:spPr>
          <a:xfrm rot="-5400000">
            <a:off x="945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23"/>
          <p:cNvSpPr/>
          <p:nvPr/>
        </p:nvSpPr>
        <p:spPr>
          <a:xfrm rot="10800000">
            <a:off x="996090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23"/>
          <p:cNvSpPr/>
          <p:nvPr/>
        </p:nvSpPr>
        <p:spPr>
          <a:xfrm rot="5400000">
            <a:off x="9960900" y="-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23"/>
          <p:cNvSpPr txBox="1"/>
          <p:nvPr/>
        </p:nvSpPr>
        <p:spPr>
          <a:xfrm>
            <a:off x="276050" y="547650"/>
            <a:ext cx="9645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01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15" name="Google Shape;215;p23"/>
          <p:cNvSpPr txBox="1"/>
          <p:nvPr/>
        </p:nvSpPr>
        <p:spPr>
          <a:xfrm>
            <a:off x="1828350" y="2302600"/>
            <a:ext cx="70356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2"/>
                </a:solidFill>
                <a:latin typeface="Lora Medium"/>
                <a:ea typeface="Lora Medium"/>
                <a:cs typeface="Lora Medium"/>
                <a:sym typeface="Lora Medium"/>
              </a:rPr>
              <a:t>Artefatos e seus Usos</a:t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  <p:sp>
        <p:nvSpPr>
          <p:cNvPr id="216" name="Google Shape;216;p23"/>
          <p:cNvSpPr txBox="1"/>
          <p:nvPr/>
        </p:nvSpPr>
        <p:spPr>
          <a:xfrm>
            <a:off x="1346550" y="3174100"/>
            <a:ext cx="7998900" cy="112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Java</a:t>
            </a:r>
            <a:endParaRPr b="1"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Escola de Magia Estruturada: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Equilibrada e segura, com uma abordagem orientada a objetos que organiza a magia em feitiços (métodos) e grimórios (classes).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Exemplo de conjuração:</a:t>
            </a:r>
            <a:endParaRPr b="1"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217" name="Google Shape;21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76975" y="6797209"/>
            <a:ext cx="7938350" cy="4321916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23"/>
          <p:cNvSpPr txBox="1"/>
          <p:nvPr>
            <p:ph idx="12" type="sldNum"/>
          </p:nvPr>
        </p:nvSpPr>
        <p:spPr>
          <a:xfrm>
            <a:off x="9906772" y="13708144"/>
            <a:ext cx="641400" cy="1157100"/>
          </a:xfrm>
          <a:prstGeom prst="rect">
            <a:avLst/>
          </a:prstGeom>
        </p:spPr>
        <p:txBody>
          <a:bodyPr anchorCtr="0" anchor="ctr" bIns="129675" lIns="129675" spcFirstLastPara="1" rIns="129675" wrap="square" tIns="1296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24"/>
          <p:cNvPicPr preferRelativeResize="0"/>
          <p:nvPr/>
        </p:nvPicPr>
        <p:blipFill rotWithShape="1">
          <a:blip r:embed="rId3">
            <a:alphaModFix/>
          </a:blip>
          <a:srcRect b="7015" l="11033" r="13958" t="7110"/>
          <a:stretch/>
        </p:blipFill>
        <p:spPr>
          <a:xfrm>
            <a:off x="0" y="0"/>
            <a:ext cx="10692301" cy="15119999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24"/>
          <p:cNvSpPr/>
          <p:nvPr/>
        </p:nvSpPr>
        <p:spPr>
          <a:xfrm>
            <a:off x="1407100" y="0"/>
            <a:ext cx="254700" cy="21045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24"/>
          <p:cNvSpPr txBox="1"/>
          <p:nvPr/>
        </p:nvSpPr>
        <p:spPr>
          <a:xfrm>
            <a:off x="1828350" y="547650"/>
            <a:ext cx="70356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O Despertar no Reino das Variáveis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26" name="Google Shape;226;p24"/>
          <p:cNvSpPr/>
          <p:nvPr/>
        </p:nvSpPr>
        <p:spPr>
          <a:xfrm rot="-5400000">
            <a:off x="945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24"/>
          <p:cNvSpPr/>
          <p:nvPr/>
        </p:nvSpPr>
        <p:spPr>
          <a:xfrm rot="10800000">
            <a:off x="996090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24"/>
          <p:cNvSpPr/>
          <p:nvPr/>
        </p:nvSpPr>
        <p:spPr>
          <a:xfrm rot="5400000">
            <a:off x="9960900" y="-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24"/>
          <p:cNvSpPr txBox="1"/>
          <p:nvPr/>
        </p:nvSpPr>
        <p:spPr>
          <a:xfrm>
            <a:off x="276050" y="547650"/>
            <a:ext cx="9645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01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30" name="Google Shape;230;p24"/>
          <p:cNvSpPr txBox="1"/>
          <p:nvPr/>
        </p:nvSpPr>
        <p:spPr>
          <a:xfrm>
            <a:off x="1828350" y="2302600"/>
            <a:ext cx="70356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2"/>
                </a:solidFill>
                <a:latin typeface="Lora Medium"/>
                <a:ea typeface="Lora Medium"/>
                <a:cs typeface="Lora Medium"/>
                <a:sym typeface="Lora Medium"/>
              </a:rPr>
              <a:t>Artefatos e seus Usos</a:t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  <p:sp>
        <p:nvSpPr>
          <p:cNvPr id="231" name="Google Shape;231;p24"/>
          <p:cNvSpPr txBox="1"/>
          <p:nvPr/>
        </p:nvSpPr>
        <p:spPr>
          <a:xfrm>
            <a:off x="1346550" y="3174100"/>
            <a:ext cx="7998900" cy="112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Python</a:t>
            </a:r>
            <a:endParaRPr b="1"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Escola de Magia Simples e Poderosa:</a:t>
            </a:r>
            <a:endParaRPr b="1"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Conjurações rápidas e diretas, ideal para magos que querem resultados sem muita cerimônia. Não precisa declarar explicitamente o tipo de artefato antes de usá-lo.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Exemplo de conjuração:</a:t>
            </a:r>
            <a:endParaRPr b="1"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232" name="Google Shape;23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28200" y="7397848"/>
            <a:ext cx="7035599" cy="3723622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24"/>
          <p:cNvSpPr txBox="1"/>
          <p:nvPr>
            <p:ph idx="12" type="sldNum"/>
          </p:nvPr>
        </p:nvSpPr>
        <p:spPr>
          <a:xfrm>
            <a:off x="9906772" y="13708144"/>
            <a:ext cx="641400" cy="1157100"/>
          </a:xfrm>
          <a:prstGeom prst="rect">
            <a:avLst/>
          </a:prstGeom>
        </p:spPr>
        <p:txBody>
          <a:bodyPr anchorCtr="0" anchor="ctr" bIns="129675" lIns="129675" spcFirstLastPara="1" rIns="129675" wrap="square" tIns="1296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Google Shape;238;p25"/>
          <p:cNvPicPr preferRelativeResize="0"/>
          <p:nvPr/>
        </p:nvPicPr>
        <p:blipFill rotWithShape="1">
          <a:blip r:embed="rId3">
            <a:alphaModFix/>
          </a:blip>
          <a:srcRect b="7015" l="11033" r="13958" t="7110"/>
          <a:stretch/>
        </p:blipFill>
        <p:spPr>
          <a:xfrm>
            <a:off x="0" y="0"/>
            <a:ext cx="10692301" cy="15119999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25"/>
          <p:cNvSpPr/>
          <p:nvPr/>
        </p:nvSpPr>
        <p:spPr>
          <a:xfrm>
            <a:off x="1407100" y="0"/>
            <a:ext cx="254700" cy="21045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25"/>
          <p:cNvSpPr txBox="1"/>
          <p:nvPr/>
        </p:nvSpPr>
        <p:spPr>
          <a:xfrm>
            <a:off x="1828350" y="547650"/>
            <a:ext cx="70356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O Despertar no Reino das Variáveis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41" name="Google Shape;241;p25"/>
          <p:cNvSpPr/>
          <p:nvPr/>
        </p:nvSpPr>
        <p:spPr>
          <a:xfrm rot="-5400000">
            <a:off x="945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25"/>
          <p:cNvSpPr/>
          <p:nvPr/>
        </p:nvSpPr>
        <p:spPr>
          <a:xfrm rot="10800000">
            <a:off x="996090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25"/>
          <p:cNvSpPr/>
          <p:nvPr/>
        </p:nvSpPr>
        <p:spPr>
          <a:xfrm rot="5400000">
            <a:off x="9960900" y="-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25"/>
          <p:cNvSpPr txBox="1"/>
          <p:nvPr/>
        </p:nvSpPr>
        <p:spPr>
          <a:xfrm>
            <a:off x="276050" y="547650"/>
            <a:ext cx="9645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01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45" name="Google Shape;245;p25"/>
          <p:cNvSpPr txBox="1"/>
          <p:nvPr/>
        </p:nvSpPr>
        <p:spPr>
          <a:xfrm>
            <a:off x="1828350" y="2509575"/>
            <a:ext cx="58155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2"/>
                </a:solidFill>
                <a:latin typeface="Lora Medium"/>
                <a:ea typeface="Lora Medium"/>
                <a:cs typeface="Lora Medium"/>
                <a:sym typeface="Lora Medium"/>
              </a:rPr>
              <a:t>Problemas</a:t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  <p:sp>
        <p:nvSpPr>
          <p:cNvPr id="246" name="Google Shape;246;p25"/>
          <p:cNvSpPr txBox="1"/>
          <p:nvPr/>
        </p:nvSpPr>
        <p:spPr>
          <a:xfrm>
            <a:off x="1346550" y="3381075"/>
            <a:ext cx="7998900" cy="185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318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ora"/>
              <a:buAutoNum type="arabicPeriod"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Declare e inicialize variáveis de diferentes tipos.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-4318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ora"/>
              <a:buAutoNum type="arabicPeriod"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Troque os valores entre duas variáveis.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47" name="Google Shape;247;p25"/>
          <p:cNvSpPr txBox="1"/>
          <p:nvPr/>
        </p:nvSpPr>
        <p:spPr>
          <a:xfrm>
            <a:off x="1828350" y="5238675"/>
            <a:ext cx="70356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2"/>
                </a:solidFill>
                <a:latin typeface="Lora Medium"/>
                <a:ea typeface="Lora Medium"/>
                <a:cs typeface="Lora Medium"/>
                <a:sym typeface="Lora Medium"/>
              </a:rPr>
              <a:t>Trecho do </a:t>
            </a:r>
            <a:r>
              <a:rPr lang="pt-BR" sz="4000">
                <a:solidFill>
                  <a:schemeClr val="dk2"/>
                </a:solidFill>
                <a:latin typeface="Lora Medium"/>
                <a:ea typeface="Lora Medium"/>
                <a:cs typeface="Lora Medium"/>
                <a:sym typeface="Lora Medium"/>
              </a:rPr>
              <a:t>código</a:t>
            </a:r>
            <a:r>
              <a:rPr lang="pt-BR" sz="4000">
                <a:solidFill>
                  <a:schemeClr val="dk2"/>
                </a:solidFill>
                <a:latin typeface="Lora Medium"/>
                <a:ea typeface="Lora Medium"/>
                <a:cs typeface="Lora Medium"/>
                <a:sym typeface="Lora Medium"/>
              </a:rPr>
              <a:t> em C++</a:t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  <p:sp>
        <p:nvSpPr>
          <p:cNvPr id="248" name="Google Shape;248;p25"/>
          <p:cNvSpPr txBox="1"/>
          <p:nvPr/>
        </p:nvSpPr>
        <p:spPr>
          <a:xfrm>
            <a:off x="2340300" y="13827000"/>
            <a:ext cx="6011400" cy="5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24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Graça perdida próxima…</a:t>
            </a:r>
            <a:endParaRPr i="1" sz="24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249" name="Google Shape;249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46550" y="6277125"/>
            <a:ext cx="7998899" cy="5131052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25"/>
          <p:cNvSpPr txBox="1"/>
          <p:nvPr>
            <p:ph idx="12" type="sldNum"/>
          </p:nvPr>
        </p:nvSpPr>
        <p:spPr>
          <a:xfrm>
            <a:off x="9906772" y="13708144"/>
            <a:ext cx="641400" cy="1157100"/>
          </a:xfrm>
          <a:prstGeom prst="rect">
            <a:avLst/>
          </a:prstGeom>
        </p:spPr>
        <p:txBody>
          <a:bodyPr anchorCtr="0" anchor="ctr" bIns="129675" lIns="129675" spcFirstLastPara="1" rIns="129675" wrap="square" tIns="1296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26"/>
          <p:cNvPicPr preferRelativeResize="0"/>
          <p:nvPr/>
        </p:nvPicPr>
        <p:blipFill rotWithShape="1">
          <a:blip r:embed="rId3">
            <a:alphaModFix/>
          </a:blip>
          <a:srcRect b="7015" l="11033" r="13958" t="7110"/>
          <a:stretch/>
        </p:blipFill>
        <p:spPr>
          <a:xfrm>
            <a:off x="0" y="0"/>
            <a:ext cx="10692301" cy="15119999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26"/>
          <p:cNvSpPr/>
          <p:nvPr/>
        </p:nvSpPr>
        <p:spPr>
          <a:xfrm>
            <a:off x="1407100" y="0"/>
            <a:ext cx="254700" cy="21045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26"/>
          <p:cNvSpPr txBox="1"/>
          <p:nvPr/>
        </p:nvSpPr>
        <p:spPr>
          <a:xfrm>
            <a:off x="1828350" y="547650"/>
            <a:ext cx="70356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O Despertar no Reino das Variáveis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58" name="Google Shape;258;p26"/>
          <p:cNvSpPr/>
          <p:nvPr/>
        </p:nvSpPr>
        <p:spPr>
          <a:xfrm rot="-5400000">
            <a:off x="945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6"/>
          <p:cNvSpPr/>
          <p:nvPr/>
        </p:nvSpPr>
        <p:spPr>
          <a:xfrm rot="10800000">
            <a:off x="996090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26"/>
          <p:cNvSpPr/>
          <p:nvPr/>
        </p:nvSpPr>
        <p:spPr>
          <a:xfrm rot="5400000">
            <a:off x="9960900" y="-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26"/>
          <p:cNvSpPr txBox="1"/>
          <p:nvPr/>
        </p:nvSpPr>
        <p:spPr>
          <a:xfrm>
            <a:off x="276050" y="547650"/>
            <a:ext cx="9645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01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62" name="Google Shape;262;p26"/>
          <p:cNvSpPr txBox="1"/>
          <p:nvPr/>
        </p:nvSpPr>
        <p:spPr>
          <a:xfrm>
            <a:off x="1828350" y="2509575"/>
            <a:ext cx="70356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2"/>
                </a:solidFill>
                <a:latin typeface="Lora Medium"/>
                <a:ea typeface="Lora Medium"/>
                <a:cs typeface="Lora Medium"/>
                <a:sym typeface="Lora Medium"/>
              </a:rPr>
              <a:t>Trecho do código e</a:t>
            </a:r>
            <a:r>
              <a:rPr lang="pt-BR" sz="4000">
                <a:solidFill>
                  <a:schemeClr val="dk2"/>
                </a:solidFill>
                <a:latin typeface="Lora Medium"/>
                <a:ea typeface="Lora Medium"/>
                <a:cs typeface="Lora Medium"/>
                <a:sym typeface="Lora Medium"/>
              </a:rPr>
              <a:t>m Java</a:t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  <p:sp>
        <p:nvSpPr>
          <p:cNvPr id="263" name="Google Shape;263;p26"/>
          <p:cNvSpPr txBox="1"/>
          <p:nvPr/>
        </p:nvSpPr>
        <p:spPr>
          <a:xfrm>
            <a:off x="1828350" y="8274375"/>
            <a:ext cx="70356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2"/>
                </a:solidFill>
                <a:latin typeface="Lora Medium"/>
                <a:ea typeface="Lora Medium"/>
                <a:cs typeface="Lora Medium"/>
                <a:sym typeface="Lora Medium"/>
              </a:rPr>
              <a:t>Trecho do código em </a:t>
            </a:r>
            <a:r>
              <a:rPr lang="pt-BR" sz="4000">
                <a:solidFill>
                  <a:schemeClr val="dk2"/>
                </a:solidFill>
                <a:latin typeface="Lora Medium"/>
                <a:ea typeface="Lora Medium"/>
                <a:cs typeface="Lora Medium"/>
                <a:sym typeface="Lora Medium"/>
              </a:rPr>
              <a:t>Python</a:t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  <p:pic>
        <p:nvPicPr>
          <p:cNvPr id="264" name="Google Shape;264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07100" y="3381075"/>
            <a:ext cx="8425390" cy="4780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07100" y="9145877"/>
            <a:ext cx="8425402" cy="54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26"/>
          <p:cNvSpPr txBox="1"/>
          <p:nvPr>
            <p:ph idx="12" type="sldNum"/>
          </p:nvPr>
        </p:nvSpPr>
        <p:spPr>
          <a:xfrm>
            <a:off x="9906772" y="13708144"/>
            <a:ext cx="641400" cy="1157100"/>
          </a:xfrm>
          <a:prstGeom prst="rect">
            <a:avLst/>
          </a:prstGeom>
        </p:spPr>
        <p:txBody>
          <a:bodyPr anchorCtr="0" anchor="ctr" bIns="129675" lIns="129675" spcFirstLastPara="1" rIns="129675" wrap="square" tIns="1296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Google Shape;271;p27"/>
          <p:cNvPicPr preferRelativeResize="0"/>
          <p:nvPr/>
        </p:nvPicPr>
        <p:blipFill rotWithShape="1">
          <a:blip r:embed="rId3">
            <a:alphaModFix/>
          </a:blip>
          <a:srcRect b="7015" l="11033" r="13958" t="7110"/>
          <a:stretch/>
        </p:blipFill>
        <p:spPr>
          <a:xfrm>
            <a:off x="0" y="0"/>
            <a:ext cx="10692301" cy="15119999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27"/>
          <p:cNvSpPr/>
          <p:nvPr/>
        </p:nvSpPr>
        <p:spPr>
          <a:xfrm>
            <a:off x="8882450" y="-1181100"/>
            <a:ext cx="354300" cy="99540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27"/>
          <p:cNvSpPr/>
          <p:nvPr/>
        </p:nvSpPr>
        <p:spPr>
          <a:xfrm>
            <a:off x="797450" y="0"/>
            <a:ext cx="354300" cy="21045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27"/>
          <p:cNvSpPr/>
          <p:nvPr/>
        </p:nvSpPr>
        <p:spPr>
          <a:xfrm>
            <a:off x="283725" y="2104500"/>
            <a:ext cx="2512800" cy="63174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27"/>
          <p:cNvSpPr/>
          <p:nvPr/>
        </p:nvSpPr>
        <p:spPr>
          <a:xfrm>
            <a:off x="664724" y="2403371"/>
            <a:ext cx="2512800" cy="63174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27"/>
          <p:cNvSpPr/>
          <p:nvPr/>
        </p:nvSpPr>
        <p:spPr>
          <a:xfrm>
            <a:off x="1045724" y="2702241"/>
            <a:ext cx="2512800" cy="63174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27"/>
          <p:cNvSpPr/>
          <p:nvPr/>
        </p:nvSpPr>
        <p:spPr>
          <a:xfrm>
            <a:off x="1429155" y="3003019"/>
            <a:ext cx="2512800" cy="63174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27"/>
          <p:cNvSpPr/>
          <p:nvPr/>
        </p:nvSpPr>
        <p:spPr>
          <a:xfrm>
            <a:off x="1810155" y="3301890"/>
            <a:ext cx="2512800" cy="63174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27"/>
          <p:cNvSpPr/>
          <p:nvPr/>
        </p:nvSpPr>
        <p:spPr>
          <a:xfrm>
            <a:off x="2191154" y="3600760"/>
            <a:ext cx="2512800" cy="63174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27"/>
          <p:cNvSpPr/>
          <p:nvPr/>
        </p:nvSpPr>
        <p:spPr>
          <a:xfrm rot="3132972">
            <a:off x="9005744" y="-3002525"/>
            <a:ext cx="2512880" cy="576541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27"/>
          <p:cNvSpPr/>
          <p:nvPr/>
        </p:nvSpPr>
        <p:spPr>
          <a:xfrm rot="3132972">
            <a:off x="9023586" y="-2534295"/>
            <a:ext cx="2512880" cy="576541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27"/>
          <p:cNvSpPr/>
          <p:nvPr/>
        </p:nvSpPr>
        <p:spPr>
          <a:xfrm rot="3132972">
            <a:off x="9041428" y="-2066065"/>
            <a:ext cx="2512880" cy="576541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27"/>
          <p:cNvSpPr/>
          <p:nvPr/>
        </p:nvSpPr>
        <p:spPr>
          <a:xfrm rot="3132972">
            <a:off x="9059383" y="-1594846"/>
            <a:ext cx="2512880" cy="576541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27"/>
          <p:cNvSpPr/>
          <p:nvPr/>
        </p:nvSpPr>
        <p:spPr>
          <a:xfrm rot="3132972">
            <a:off x="9077225" y="-1126616"/>
            <a:ext cx="2512880" cy="576541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27"/>
          <p:cNvSpPr/>
          <p:nvPr/>
        </p:nvSpPr>
        <p:spPr>
          <a:xfrm rot="3132972">
            <a:off x="9095067" y="-658386"/>
            <a:ext cx="2512880" cy="576541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27"/>
          <p:cNvSpPr/>
          <p:nvPr/>
        </p:nvSpPr>
        <p:spPr>
          <a:xfrm>
            <a:off x="7803200" y="8772800"/>
            <a:ext cx="2512800" cy="80535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27"/>
          <p:cNvSpPr/>
          <p:nvPr/>
        </p:nvSpPr>
        <p:spPr>
          <a:xfrm>
            <a:off x="8184200" y="9153800"/>
            <a:ext cx="2512800" cy="80535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27"/>
          <p:cNvSpPr/>
          <p:nvPr/>
        </p:nvSpPr>
        <p:spPr>
          <a:xfrm>
            <a:off x="8565200" y="9534800"/>
            <a:ext cx="2512800" cy="80535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27"/>
          <p:cNvSpPr/>
          <p:nvPr/>
        </p:nvSpPr>
        <p:spPr>
          <a:xfrm>
            <a:off x="8948632" y="9918232"/>
            <a:ext cx="2512800" cy="80535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27"/>
          <p:cNvSpPr/>
          <p:nvPr/>
        </p:nvSpPr>
        <p:spPr>
          <a:xfrm>
            <a:off x="9329632" y="10299232"/>
            <a:ext cx="2512800" cy="80535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27"/>
          <p:cNvSpPr/>
          <p:nvPr/>
        </p:nvSpPr>
        <p:spPr>
          <a:xfrm>
            <a:off x="9710632" y="10680232"/>
            <a:ext cx="2512800" cy="80535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27"/>
          <p:cNvSpPr/>
          <p:nvPr/>
        </p:nvSpPr>
        <p:spPr>
          <a:xfrm>
            <a:off x="0" y="13962775"/>
            <a:ext cx="10692000" cy="4329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27"/>
          <p:cNvSpPr txBox="1"/>
          <p:nvPr/>
        </p:nvSpPr>
        <p:spPr>
          <a:xfrm>
            <a:off x="5647675" y="5387450"/>
            <a:ext cx="3144900" cy="251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0">
                <a:solidFill>
                  <a:srgbClr val="593949"/>
                </a:solidFill>
                <a:latin typeface="Lora"/>
                <a:ea typeface="Lora"/>
                <a:cs typeface="Lora"/>
                <a:sym typeface="Lora"/>
              </a:rPr>
              <a:t>02</a:t>
            </a:r>
            <a:endParaRPr b="1" sz="16000">
              <a:solidFill>
                <a:srgbClr val="593949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94" name="Google Shape;294;p27"/>
          <p:cNvSpPr txBox="1"/>
          <p:nvPr/>
        </p:nvSpPr>
        <p:spPr>
          <a:xfrm>
            <a:off x="729675" y="10234675"/>
            <a:ext cx="6573600" cy="30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7200">
                <a:solidFill>
                  <a:srgbClr val="593949"/>
                </a:solidFill>
                <a:latin typeface="Lora"/>
                <a:ea typeface="Lora"/>
                <a:cs typeface="Lora"/>
                <a:sym typeface="Lora"/>
              </a:rPr>
              <a:t>Os Portões das Decisões</a:t>
            </a:r>
            <a:endParaRPr b="1" sz="7200">
              <a:solidFill>
                <a:srgbClr val="593949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7200">
              <a:solidFill>
                <a:srgbClr val="593949"/>
              </a:solidFill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9" name="Google Shape;299;p28"/>
          <p:cNvPicPr preferRelativeResize="0"/>
          <p:nvPr/>
        </p:nvPicPr>
        <p:blipFill rotWithShape="1">
          <a:blip r:embed="rId3">
            <a:alphaModFix/>
          </a:blip>
          <a:srcRect b="7015" l="11033" r="13958" t="7110"/>
          <a:stretch/>
        </p:blipFill>
        <p:spPr>
          <a:xfrm>
            <a:off x="0" y="0"/>
            <a:ext cx="10692301" cy="15119999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28"/>
          <p:cNvSpPr/>
          <p:nvPr/>
        </p:nvSpPr>
        <p:spPr>
          <a:xfrm>
            <a:off x="1407100" y="0"/>
            <a:ext cx="254700" cy="21045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28"/>
          <p:cNvSpPr txBox="1"/>
          <p:nvPr/>
        </p:nvSpPr>
        <p:spPr>
          <a:xfrm>
            <a:off x="1828350" y="547650"/>
            <a:ext cx="70356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Os Portões das Decisões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02" name="Google Shape;302;p28"/>
          <p:cNvSpPr/>
          <p:nvPr/>
        </p:nvSpPr>
        <p:spPr>
          <a:xfrm rot="-5400000">
            <a:off x="945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28"/>
          <p:cNvSpPr/>
          <p:nvPr/>
        </p:nvSpPr>
        <p:spPr>
          <a:xfrm rot="10800000">
            <a:off x="996090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28"/>
          <p:cNvSpPr/>
          <p:nvPr/>
        </p:nvSpPr>
        <p:spPr>
          <a:xfrm rot="5400000">
            <a:off x="9960900" y="-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28"/>
          <p:cNvSpPr txBox="1"/>
          <p:nvPr/>
        </p:nvSpPr>
        <p:spPr>
          <a:xfrm>
            <a:off x="276050" y="547650"/>
            <a:ext cx="9645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02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06" name="Google Shape;306;p28"/>
          <p:cNvSpPr txBox="1"/>
          <p:nvPr/>
        </p:nvSpPr>
        <p:spPr>
          <a:xfrm>
            <a:off x="1346550" y="2588225"/>
            <a:ext cx="7998900" cy="25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24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Ao explorar ruínas ancestrais, você encontra encruzilhadas perigosas. Aprenda a usar estruturas condicionais como if-else para tomar decisões críticas que podem mudar o curso da aventura. Cada escolha é vital para a sobrevivência.</a:t>
            </a:r>
            <a:endParaRPr i="1" sz="24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07" name="Google Shape;307;p28"/>
          <p:cNvSpPr txBox="1"/>
          <p:nvPr/>
        </p:nvSpPr>
        <p:spPr>
          <a:xfrm>
            <a:off x="1828350" y="5248025"/>
            <a:ext cx="58155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2"/>
                </a:solidFill>
                <a:latin typeface="Lora Medium"/>
                <a:ea typeface="Lora Medium"/>
                <a:cs typeface="Lora Medium"/>
                <a:sym typeface="Lora Medium"/>
              </a:rPr>
              <a:t>Assuntos abordados</a:t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  <p:sp>
        <p:nvSpPr>
          <p:cNvPr id="308" name="Google Shape;308;p28"/>
          <p:cNvSpPr txBox="1"/>
          <p:nvPr/>
        </p:nvSpPr>
        <p:spPr>
          <a:xfrm>
            <a:off x="1346700" y="6131800"/>
            <a:ext cx="7998900" cy="25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318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ora"/>
              <a:buChar char="●"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Estruturas condicionais (if, else, elif).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-4318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ora"/>
              <a:buChar char="●"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Comparação e operadores lógicos.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09" name="Google Shape;309;p28"/>
          <p:cNvSpPr txBox="1"/>
          <p:nvPr/>
        </p:nvSpPr>
        <p:spPr>
          <a:xfrm>
            <a:off x="1828200" y="7784750"/>
            <a:ext cx="58155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2"/>
                </a:solidFill>
                <a:latin typeface="Lora Medium"/>
                <a:ea typeface="Lora Medium"/>
                <a:cs typeface="Lora Medium"/>
                <a:sym typeface="Lora Medium"/>
              </a:rPr>
              <a:t>Detalhamento</a:t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  <p:sp>
        <p:nvSpPr>
          <p:cNvPr id="310" name="Google Shape;310;p28"/>
          <p:cNvSpPr txBox="1"/>
          <p:nvPr/>
        </p:nvSpPr>
        <p:spPr>
          <a:xfrm>
            <a:off x="1346550" y="8656250"/>
            <a:ext cx="7998900" cy="25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Estruturas condicionais permitem que o programa tome diferentes direções baseado em condições específicas.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11" name="Google Shape;311;p28"/>
          <p:cNvSpPr txBox="1"/>
          <p:nvPr>
            <p:ph idx="12" type="sldNum"/>
          </p:nvPr>
        </p:nvSpPr>
        <p:spPr>
          <a:xfrm>
            <a:off x="9906772" y="13708144"/>
            <a:ext cx="641400" cy="1157100"/>
          </a:xfrm>
          <a:prstGeom prst="rect">
            <a:avLst/>
          </a:prstGeom>
        </p:spPr>
        <p:txBody>
          <a:bodyPr anchorCtr="0" anchor="ctr" bIns="129675" lIns="129675" spcFirstLastPara="1" rIns="129675" wrap="square" tIns="1296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6" name="Google Shape;316;p29"/>
          <p:cNvPicPr preferRelativeResize="0"/>
          <p:nvPr/>
        </p:nvPicPr>
        <p:blipFill rotWithShape="1">
          <a:blip r:embed="rId3">
            <a:alphaModFix/>
          </a:blip>
          <a:srcRect b="7015" l="11033" r="13958" t="7110"/>
          <a:stretch/>
        </p:blipFill>
        <p:spPr>
          <a:xfrm>
            <a:off x="0" y="0"/>
            <a:ext cx="10692301" cy="15119999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Google Shape;317;p29"/>
          <p:cNvSpPr/>
          <p:nvPr/>
        </p:nvSpPr>
        <p:spPr>
          <a:xfrm>
            <a:off x="1407100" y="0"/>
            <a:ext cx="254700" cy="21045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29"/>
          <p:cNvSpPr/>
          <p:nvPr/>
        </p:nvSpPr>
        <p:spPr>
          <a:xfrm rot="-5400000">
            <a:off x="945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29"/>
          <p:cNvSpPr/>
          <p:nvPr/>
        </p:nvSpPr>
        <p:spPr>
          <a:xfrm rot="10800000">
            <a:off x="996090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29"/>
          <p:cNvSpPr/>
          <p:nvPr/>
        </p:nvSpPr>
        <p:spPr>
          <a:xfrm rot="5400000">
            <a:off x="9960900" y="-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29"/>
          <p:cNvSpPr txBox="1"/>
          <p:nvPr/>
        </p:nvSpPr>
        <p:spPr>
          <a:xfrm>
            <a:off x="276050" y="547650"/>
            <a:ext cx="9645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02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22" name="Google Shape;322;p29"/>
          <p:cNvSpPr txBox="1"/>
          <p:nvPr/>
        </p:nvSpPr>
        <p:spPr>
          <a:xfrm>
            <a:off x="1828350" y="2509575"/>
            <a:ext cx="58155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2"/>
                </a:solidFill>
                <a:latin typeface="Lora Medium"/>
                <a:ea typeface="Lora Medium"/>
                <a:cs typeface="Lora Medium"/>
                <a:sym typeface="Lora Medium"/>
              </a:rPr>
              <a:t>Problemas</a:t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  <p:sp>
        <p:nvSpPr>
          <p:cNvPr id="323" name="Google Shape;323;p29"/>
          <p:cNvSpPr txBox="1"/>
          <p:nvPr/>
        </p:nvSpPr>
        <p:spPr>
          <a:xfrm>
            <a:off x="1346550" y="3381075"/>
            <a:ext cx="7998900" cy="185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318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ora"/>
              <a:buAutoNum type="arabicPeriod"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Determine se um número é par ou ímpar.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-4318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ora"/>
              <a:buAutoNum type="arabicPeriod"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Verifique se uma string contém uma determinada letra.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24" name="Google Shape;324;p29"/>
          <p:cNvSpPr txBox="1"/>
          <p:nvPr/>
        </p:nvSpPr>
        <p:spPr>
          <a:xfrm>
            <a:off x="2340300" y="13827000"/>
            <a:ext cx="6011400" cy="5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24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Graça perdida próxima…</a:t>
            </a:r>
            <a:endParaRPr i="1" sz="24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25" name="Google Shape;325;p29"/>
          <p:cNvSpPr txBox="1"/>
          <p:nvPr/>
        </p:nvSpPr>
        <p:spPr>
          <a:xfrm>
            <a:off x="1828350" y="547650"/>
            <a:ext cx="70356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Os Portões das Decisões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26" name="Google Shape;326;p29"/>
          <p:cNvSpPr txBox="1"/>
          <p:nvPr/>
        </p:nvSpPr>
        <p:spPr>
          <a:xfrm>
            <a:off x="1828200" y="6041675"/>
            <a:ext cx="70356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2"/>
                </a:solidFill>
                <a:latin typeface="Lora Medium"/>
                <a:ea typeface="Lora Medium"/>
                <a:cs typeface="Lora Medium"/>
                <a:sym typeface="Lora Medium"/>
              </a:rPr>
              <a:t>Trecho do código em C++</a:t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  <p:pic>
        <p:nvPicPr>
          <p:cNvPr id="327" name="Google Shape;327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6050" y="7354750"/>
            <a:ext cx="10120699" cy="6019100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29"/>
          <p:cNvSpPr txBox="1"/>
          <p:nvPr>
            <p:ph idx="12" type="sldNum"/>
          </p:nvPr>
        </p:nvSpPr>
        <p:spPr>
          <a:xfrm>
            <a:off x="9906772" y="13708144"/>
            <a:ext cx="641400" cy="1157100"/>
          </a:xfrm>
          <a:prstGeom prst="rect">
            <a:avLst/>
          </a:prstGeom>
        </p:spPr>
        <p:txBody>
          <a:bodyPr anchorCtr="0" anchor="ctr" bIns="129675" lIns="129675" spcFirstLastPara="1" rIns="129675" wrap="square" tIns="1296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Google Shape;333;p30"/>
          <p:cNvPicPr preferRelativeResize="0"/>
          <p:nvPr/>
        </p:nvPicPr>
        <p:blipFill rotWithShape="1">
          <a:blip r:embed="rId3">
            <a:alphaModFix/>
          </a:blip>
          <a:srcRect b="7015" l="11033" r="13958" t="7110"/>
          <a:stretch/>
        </p:blipFill>
        <p:spPr>
          <a:xfrm>
            <a:off x="0" y="0"/>
            <a:ext cx="10692301" cy="15119999"/>
          </a:xfrm>
          <a:prstGeom prst="rect">
            <a:avLst/>
          </a:prstGeom>
          <a:noFill/>
          <a:ln>
            <a:noFill/>
          </a:ln>
        </p:spPr>
      </p:pic>
      <p:sp>
        <p:nvSpPr>
          <p:cNvPr id="334" name="Google Shape;334;p30"/>
          <p:cNvSpPr/>
          <p:nvPr/>
        </p:nvSpPr>
        <p:spPr>
          <a:xfrm>
            <a:off x="1407100" y="0"/>
            <a:ext cx="254700" cy="21045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30"/>
          <p:cNvSpPr/>
          <p:nvPr/>
        </p:nvSpPr>
        <p:spPr>
          <a:xfrm rot="-5400000">
            <a:off x="945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30"/>
          <p:cNvSpPr/>
          <p:nvPr/>
        </p:nvSpPr>
        <p:spPr>
          <a:xfrm rot="10800000">
            <a:off x="996090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30"/>
          <p:cNvSpPr/>
          <p:nvPr/>
        </p:nvSpPr>
        <p:spPr>
          <a:xfrm rot="5400000">
            <a:off x="9960900" y="-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30"/>
          <p:cNvSpPr txBox="1"/>
          <p:nvPr/>
        </p:nvSpPr>
        <p:spPr>
          <a:xfrm>
            <a:off x="1828350" y="2509575"/>
            <a:ext cx="70356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2"/>
                </a:solidFill>
                <a:latin typeface="Lora Medium"/>
                <a:ea typeface="Lora Medium"/>
                <a:cs typeface="Lora Medium"/>
                <a:sym typeface="Lora Medium"/>
              </a:rPr>
              <a:t>Trecho do código em Java</a:t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  <p:sp>
        <p:nvSpPr>
          <p:cNvPr id="339" name="Google Shape;339;p30"/>
          <p:cNvSpPr txBox="1"/>
          <p:nvPr/>
        </p:nvSpPr>
        <p:spPr>
          <a:xfrm>
            <a:off x="1828338" y="8537875"/>
            <a:ext cx="70356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2"/>
                </a:solidFill>
                <a:latin typeface="Lora Medium"/>
                <a:ea typeface="Lora Medium"/>
                <a:cs typeface="Lora Medium"/>
                <a:sym typeface="Lora Medium"/>
              </a:rPr>
              <a:t>Trecho do código em Python</a:t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  <p:pic>
        <p:nvPicPr>
          <p:cNvPr id="340" name="Google Shape;340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8067" y="3279713"/>
            <a:ext cx="10076160" cy="5161062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Google Shape;341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8075" y="9299700"/>
            <a:ext cx="10018765" cy="5161049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30"/>
          <p:cNvSpPr txBox="1"/>
          <p:nvPr/>
        </p:nvSpPr>
        <p:spPr>
          <a:xfrm>
            <a:off x="276050" y="547650"/>
            <a:ext cx="9645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02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43" name="Google Shape;343;p30"/>
          <p:cNvSpPr txBox="1"/>
          <p:nvPr/>
        </p:nvSpPr>
        <p:spPr>
          <a:xfrm>
            <a:off x="1828350" y="547650"/>
            <a:ext cx="70356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Os Portões das Decisões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44" name="Google Shape;344;p30"/>
          <p:cNvSpPr txBox="1"/>
          <p:nvPr>
            <p:ph idx="12" type="sldNum"/>
          </p:nvPr>
        </p:nvSpPr>
        <p:spPr>
          <a:xfrm>
            <a:off x="9906772" y="13708144"/>
            <a:ext cx="641400" cy="1157100"/>
          </a:xfrm>
          <a:prstGeom prst="rect">
            <a:avLst/>
          </a:prstGeom>
        </p:spPr>
        <p:txBody>
          <a:bodyPr anchorCtr="0" anchor="ctr" bIns="129675" lIns="129675" spcFirstLastPara="1" rIns="129675" wrap="square" tIns="1296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9" name="Google Shape;349;p31"/>
          <p:cNvPicPr preferRelativeResize="0"/>
          <p:nvPr/>
        </p:nvPicPr>
        <p:blipFill rotWithShape="1">
          <a:blip r:embed="rId3">
            <a:alphaModFix/>
          </a:blip>
          <a:srcRect b="7015" l="11033" r="13958" t="7110"/>
          <a:stretch/>
        </p:blipFill>
        <p:spPr>
          <a:xfrm>
            <a:off x="0" y="0"/>
            <a:ext cx="10692301" cy="15119999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31"/>
          <p:cNvSpPr/>
          <p:nvPr/>
        </p:nvSpPr>
        <p:spPr>
          <a:xfrm>
            <a:off x="8882450" y="-1181100"/>
            <a:ext cx="354300" cy="99540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31"/>
          <p:cNvSpPr/>
          <p:nvPr/>
        </p:nvSpPr>
        <p:spPr>
          <a:xfrm>
            <a:off x="797450" y="0"/>
            <a:ext cx="354300" cy="21045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31"/>
          <p:cNvSpPr/>
          <p:nvPr/>
        </p:nvSpPr>
        <p:spPr>
          <a:xfrm>
            <a:off x="283725" y="2104500"/>
            <a:ext cx="2512800" cy="63174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31"/>
          <p:cNvSpPr/>
          <p:nvPr/>
        </p:nvSpPr>
        <p:spPr>
          <a:xfrm>
            <a:off x="664724" y="2403371"/>
            <a:ext cx="2512800" cy="63174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31"/>
          <p:cNvSpPr/>
          <p:nvPr/>
        </p:nvSpPr>
        <p:spPr>
          <a:xfrm>
            <a:off x="1045724" y="2702241"/>
            <a:ext cx="2512800" cy="63174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31"/>
          <p:cNvSpPr/>
          <p:nvPr/>
        </p:nvSpPr>
        <p:spPr>
          <a:xfrm>
            <a:off x="1429155" y="3003019"/>
            <a:ext cx="2512800" cy="63174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31"/>
          <p:cNvSpPr/>
          <p:nvPr/>
        </p:nvSpPr>
        <p:spPr>
          <a:xfrm>
            <a:off x="1810155" y="3301890"/>
            <a:ext cx="2512800" cy="63174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31"/>
          <p:cNvSpPr/>
          <p:nvPr/>
        </p:nvSpPr>
        <p:spPr>
          <a:xfrm>
            <a:off x="2191154" y="3600760"/>
            <a:ext cx="2512800" cy="63174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31"/>
          <p:cNvSpPr/>
          <p:nvPr/>
        </p:nvSpPr>
        <p:spPr>
          <a:xfrm rot="3132972">
            <a:off x="9005744" y="-3002525"/>
            <a:ext cx="2512880" cy="576541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31"/>
          <p:cNvSpPr/>
          <p:nvPr/>
        </p:nvSpPr>
        <p:spPr>
          <a:xfrm rot="3132972">
            <a:off x="9023586" y="-2534295"/>
            <a:ext cx="2512880" cy="576541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p31"/>
          <p:cNvSpPr/>
          <p:nvPr/>
        </p:nvSpPr>
        <p:spPr>
          <a:xfrm rot="3132972">
            <a:off x="9041428" y="-2066065"/>
            <a:ext cx="2512880" cy="576541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p31"/>
          <p:cNvSpPr/>
          <p:nvPr/>
        </p:nvSpPr>
        <p:spPr>
          <a:xfrm rot="3132972">
            <a:off x="9059383" y="-1594846"/>
            <a:ext cx="2512880" cy="576541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31"/>
          <p:cNvSpPr/>
          <p:nvPr/>
        </p:nvSpPr>
        <p:spPr>
          <a:xfrm rot="3132972">
            <a:off x="9077225" y="-1126616"/>
            <a:ext cx="2512880" cy="576541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31"/>
          <p:cNvSpPr/>
          <p:nvPr/>
        </p:nvSpPr>
        <p:spPr>
          <a:xfrm rot="3132972">
            <a:off x="9095067" y="-658386"/>
            <a:ext cx="2512880" cy="576541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31"/>
          <p:cNvSpPr/>
          <p:nvPr/>
        </p:nvSpPr>
        <p:spPr>
          <a:xfrm>
            <a:off x="7803200" y="8772800"/>
            <a:ext cx="2512800" cy="80535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31"/>
          <p:cNvSpPr/>
          <p:nvPr/>
        </p:nvSpPr>
        <p:spPr>
          <a:xfrm>
            <a:off x="8184200" y="9153800"/>
            <a:ext cx="2512800" cy="80535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31"/>
          <p:cNvSpPr/>
          <p:nvPr/>
        </p:nvSpPr>
        <p:spPr>
          <a:xfrm>
            <a:off x="8565200" y="9534800"/>
            <a:ext cx="2512800" cy="80535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31"/>
          <p:cNvSpPr/>
          <p:nvPr/>
        </p:nvSpPr>
        <p:spPr>
          <a:xfrm>
            <a:off x="8948632" y="9918232"/>
            <a:ext cx="2512800" cy="80535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31"/>
          <p:cNvSpPr/>
          <p:nvPr/>
        </p:nvSpPr>
        <p:spPr>
          <a:xfrm>
            <a:off x="9329632" y="10299232"/>
            <a:ext cx="2512800" cy="80535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31"/>
          <p:cNvSpPr/>
          <p:nvPr/>
        </p:nvSpPr>
        <p:spPr>
          <a:xfrm>
            <a:off x="9710632" y="10680232"/>
            <a:ext cx="2512800" cy="80535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31"/>
          <p:cNvSpPr/>
          <p:nvPr/>
        </p:nvSpPr>
        <p:spPr>
          <a:xfrm>
            <a:off x="0" y="13962775"/>
            <a:ext cx="10692000" cy="4329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31"/>
          <p:cNvSpPr txBox="1"/>
          <p:nvPr/>
        </p:nvSpPr>
        <p:spPr>
          <a:xfrm>
            <a:off x="5647675" y="5387450"/>
            <a:ext cx="3144900" cy="251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0">
                <a:solidFill>
                  <a:srgbClr val="593949"/>
                </a:solidFill>
                <a:latin typeface="Lora"/>
                <a:ea typeface="Lora"/>
                <a:cs typeface="Lora"/>
                <a:sym typeface="Lora"/>
              </a:rPr>
              <a:t>03</a:t>
            </a:r>
            <a:endParaRPr b="1" sz="16000">
              <a:solidFill>
                <a:srgbClr val="593949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72" name="Google Shape;372;p31"/>
          <p:cNvSpPr txBox="1"/>
          <p:nvPr/>
        </p:nvSpPr>
        <p:spPr>
          <a:xfrm>
            <a:off x="729675" y="10234675"/>
            <a:ext cx="6573600" cy="30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7200">
                <a:solidFill>
                  <a:srgbClr val="593949"/>
                </a:solidFill>
                <a:latin typeface="Lora"/>
                <a:ea typeface="Lora"/>
                <a:cs typeface="Lora"/>
                <a:sym typeface="Lora"/>
              </a:rPr>
              <a:t>O Infinito Abismo dos Laços e Ciclos</a:t>
            </a:r>
            <a:endParaRPr b="1" sz="7200">
              <a:solidFill>
                <a:srgbClr val="593949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7200">
              <a:solidFill>
                <a:srgbClr val="593949"/>
              </a:solidFill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/>
          <p:cNvPicPr preferRelativeResize="0"/>
          <p:nvPr/>
        </p:nvPicPr>
        <p:blipFill rotWithShape="1">
          <a:blip r:embed="rId3">
            <a:alphaModFix/>
          </a:blip>
          <a:srcRect b="7015" l="11033" r="13958" t="7110"/>
          <a:stretch/>
        </p:blipFill>
        <p:spPr>
          <a:xfrm>
            <a:off x="0" y="0"/>
            <a:ext cx="10692301" cy="15119999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/>
          <p:nvPr/>
        </p:nvSpPr>
        <p:spPr>
          <a:xfrm>
            <a:off x="1407100" y="0"/>
            <a:ext cx="254700" cy="21045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4"/>
          <p:cNvSpPr/>
          <p:nvPr/>
        </p:nvSpPr>
        <p:spPr>
          <a:xfrm rot="-5400000">
            <a:off x="945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4"/>
          <p:cNvSpPr txBox="1"/>
          <p:nvPr/>
        </p:nvSpPr>
        <p:spPr>
          <a:xfrm>
            <a:off x="1828350" y="3500450"/>
            <a:ext cx="7035600" cy="101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Embrenhe-se em uma jornada sombria e desafiadora para dominar a lógica de programação com as linguagens C++, Java e Python. 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45720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Inspirado pela temática Souls-like, este e-book guia você através de conceitos essenciais de programação, oferecendo uma narrativa envolvente e exemplos práticos em cada capítulo. 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45720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Aprenda a enfrentar e derrotar os desafios do código enquanto explora os mistérios dos antigos reinos digitais.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66" name="Google Shape;66;p14"/>
          <p:cNvSpPr/>
          <p:nvPr/>
        </p:nvSpPr>
        <p:spPr>
          <a:xfrm rot="10800000">
            <a:off x="996090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4"/>
          <p:cNvSpPr/>
          <p:nvPr/>
        </p:nvSpPr>
        <p:spPr>
          <a:xfrm rot="5400000">
            <a:off x="9960900" y="-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4"/>
          <p:cNvSpPr/>
          <p:nvPr/>
        </p:nvSpPr>
        <p:spPr>
          <a:xfrm>
            <a:off x="-7125500" y="2356175"/>
            <a:ext cx="6577800" cy="2976300"/>
          </a:xfrm>
          <a:prstGeom prst="rect">
            <a:avLst/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/>
              <a:t>Títulos: 48px</a:t>
            </a:r>
            <a:endParaRPr sz="3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/>
              <a:t>Subtítulos: 40px</a:t>
            </a:r>
            <a:endParaRPr sz="3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/>
              <a:t>Texto: 32px</a:t>
            </a:r>
            <a:endParaRPr sz="3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/>
              <a:t>Descrição: 24px em itálico</a:t>
            </a:r>
            <a:endParaRPr sz="3200"/>
          </a:p>
        </p:txBody>
      </p:sp>
      <p:sp>
        <p:nvSpPr>
          <p:cNvPr id="69" name="Google Shape;69;p14"/>
          <p:cNvSpPr txBox="1"/>
          <p:nvPr/>
        </p:nvSpPr>
        <p:spPr>
          <a:xfrm>
            <a:off x="1828350" y="547650"/>
            <a:ext cx="70356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Descrição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70" name="Google Shape;70;p14"/>
          <p:cNvSpPr txBox="1"/>
          <p:nvPr/>
        </p:nvSpPr>
        <p:spPr>
          <a:xfrm>
            <a:off x="1828350" y="2509575"/>
            <a:ext cx="70356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2"/>
                </a:solidFill>
                <a:latin typeface="Lora Medium"/>
                <a:ea typeface="Lora Medium"/>
                <a:cs typeface="Lora Medium"/>
                <a:sym typeface="Lora Medium"/>
              </a:rPr>
              <a:t>O despertar do maculado</a:t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  <p:sp>
        <p:nvSpPr>
          <p:cNvPr id="71" name="Google Shape;71;p14"/>
          <p:cNvSpPr txBox="1"/>
          <p:nvPr>
            <p:ph idx="12" type="sldNum"/>
          </p:nvPr>
        </p:nvSpPr>
        <p:spPr>
          <a:xfrm>
            <a:off x="9906772" y="13708144"/>
            <a:ext cx="641400" cy="1157100"/>
          </a:xfrm>
          <a:prstGeom prst="rect">
            <a:avLst/>
          </a:prstGeom>
        </p:spPr>
        <p:txBody>
          <a:bodyPr anchorCtr="0" anchor="ctr" bIns="129675" lIns="129675" spcFirstLastPara="1" rIns="129675" wrap="square" tIns="1296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2</a:t>
            </a:r>
            <a:endParaRPr sz="12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7" name="Google Shape;377;p32"/>
          <p:cNvPicPr preferRelativeResize="0"/>
          <p:nvPr/>
        </p:nvPicPr>
        <p:blipFill rotWithShape="1">
          <a:blip r:embed="rId3">
            <a:alphaModFix/>
          </a:blip>
          <a:srcRect b="7015" l="11033" r="13958" t="7110"/>
          <a:stretch/>
        </p:blipFill>
        <p:spPr>
          <a:xfrm>
            <a:off x="0" y="0"/>
            <a:ext cx="10692301" cy="15119999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Google Shape;378;p32"/>
          <p:cNvSpPr/>
          <p:nvPr/>
        </p:nvSpPr>
        <p:spPr>
          <a:xfrm>
            <a:off x="1407100" y="0"/>
            <a:ext cx="254700" cy="21045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32"/>
          <p:cNvSpPr txBox="1"/>
          <p:nvPr/>
        </p:nvSpPr>
        <p:spPr>
          <a:xfrm>
            <a:off x="1828350" y="547650"/>
            <a:ext cx="70356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O Infinito Abismo dos Laços e Ciclos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80" name="Google Shape;380;p32"/>
          <p:cNvSpPr/>
          <p:nvPr/>
        </p:nvSpPr>
        <p:spPr>
          <a:xfrm rot="-5400000">
            <a:off x="945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32"/>
          <p:cNvSpPr/>
          <p:nvPr/>
        </p:nvSpPr>
        <p:spPr>
          <a:xfrm rot="10800000">
            <a:off x="996090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32"/>
          <p:cNvSpPr/>
          <p:nvPr/>
        </p:nvSpPr>
        <p:spPr>
          <a:xfrm rot="5400000">
            <a:off x="9960900" y="-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32"/>
          <p:cNvSpPr txBox="1"/>
          <p:nvPr/>
        </p:nvSpPr>
        <p:spPr>
          <a:xfrm>
            <a:off x="276050" y="547650"/>
            <a:ext cx="9645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03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84" name="Google Shape;384;p32"/>
          <p:cNvSpPr txBox="1"/>
          <p:nvPr/>
        </p:nvSpPr>
        <p:spPr>
          <a:xfrm>
            <a:off x="1346550" y="2588225"/>
            <a:ext cx="7998900" cy="25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24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Preso em um loop temporal, o herói deve repetir ações até encontrar a saída. Descubra o poder dos loops (for, while) para automatizar tarefas repetitivas e escapar desse tormento. Aprenda a dominar os ciclos para avançar sem fim.</a:t>
            </a:r>
            <a:endParaRPr i="1" sz="24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85" name="Google Shape;385;p32"/>
          <p:cNvSpPr txBox="1"/>
          <p:nvPr/>
        </p:nvSpPr>
        <p:spPr>
          <a:xfrm>
            <a:off x="1828350" y="5248025"/>
            <a:ext cx="58155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2"/>
                </a:solidFill>
                <a:latin typeface="Lora Medium"/>
                <a:ea typeface="Lora Medium"/>
                <a:cs typeface="Lora Medium"/>
                <a:sym typeface="Lora Medium"/>
              </a:rPr>
              <a:t>Assuntos abordados</a:t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  <p:sp>
        <p:nvSpPr>
          <p:cNvPr id="386" name="Google Shape;386;p32"/>
          <p:cNvSpPr txBox="1"/>
          <p:nvPr/>
        </p:nvSpPr>
        <p:spPr>
          <a:xfrm>
            <a:off x="1346700" y="6131800"/>
            <a:ext cx="7998900" cy="25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318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ora"/>
              <a:buChar char="●"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Laços for e while.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-4318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ora"/>
              <a:buChar char="●"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Controle de loops com break e continue.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87" name="Google Shape;387;p32"/>
          <p:cNvSpPr txBox="1"/>
          <p:nvPr/>
        </p:nvSpPr>
        <p:spPr>
          <a:xfrm>
            <a:off x="1828350" y="7987425"/>
            <a:ext cx="58155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2"/>
                </a:solidFill>
                <a:latin typeface="Lora Medium"/>
                <a:ea typeface="Lora Medium"/>
                <a:cs typeface="Lora Medium"/>
                <a:sym typeface="Lora Medium"/>
              </a:rPr>
              <a:t>Detalhamento</a:t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  <p:sp>
        <p:nvSpPr>
          <p:cNvPr id="388" name="Google Shape;388;p32"/>
          <p:cNvSpPr txBox="1"/>
          <p:nvPr/>
        </p:nvSpPr>
        <p:spPr>
          <a:xfrm>
            <a:off x="1346700" y="8858925"/>
            <a:ext cx="7998900" cy="25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Loops são usados para executar um bloco de código repetidamente. O loop for é ideal para um número conhecido de iterações, enquanto o loop while depende de uma condição.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89" name="Google Shape;389;p32"/>
          <p:cNvSpPr txBox="1"/>
          <p:nvPr>
            <p:ph idx="12" type="sldNum"/>
          </p:nvPr>
        </p:nvSpPr>
        <p:spPr>
          <a:xfrm>
            <a:off x="9906772" y="13708144"/>
            <a:ext cx="641400" cy="1157100"/>
          </a:xfrm>
          <a:prstGeom prst="rect">
            <a:avLst/>
          </a:prstGeom>
        </p:spPr>
        <p:txBody>
          <a:bodyPr anchorCtr="0" anchor="ctr" bIns="129675" lIns="129675" spcFirstLastPara="1" rIns="129675" wrap="square" tIns="1296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4" name="Google Shape;394;p33"/>
          <p:cNvPicPr preferRelativeResize="0"/>
          <p:nvPr/>
        </p:nvPicPr>
        <p:blipFill rotWithShape="1">
          <a:blip r:embed="rId3">
            <a:alphaModFix/>
          </a:blip>
          <a:srcRect b="7015" l="11033" r="13958" t="7110"/>
          <a:stretch/>
        </p:blipFill>
        <p:spPr>
          <a:xfrm>
            <a:off x="0" y="0"/>
            <a:ext cx="10692301" cy="15119999"/>
          </a:xfrm>
          <a:prstGeom prst="rect">
            <a:avLst/>
          </a:prstGeom>
          <a:noFill/>
          <a:ln>
            <a:noFill/>
          </a:ln>
        </p:spPr>
      </p:pic>
      <p:sp>
        <p:nvSpPr>
          <p:cNvPr id="395" name="Google Shape;395;p33"/>
          <p:cNvSpPr/>
          <p:nvPr/>
        </p:nvSpPr>
        <p:spPr>
          <a:xfrm>
            <a:off x="1407100" y="0"/>
            <a:ext cx="254700" cy="21045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33"/>
          <p:cNvSpPr/>
          <p:nvPr/>
        </p:nvSpPr>
        <p:spPr>
          <a:xfrm rot="-5400000">
            <a:off x="945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33"/>
          <p:cNvSpPr/>
          <p:nvPr/>
        </p:nvSpPr>
        <p:spPr>
          <a:xfrm rot="10800000">
            <a:off x="996090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33"/>
          <p:cNvSpPr/>
          <p:nvPr/>
        </p:nvSpPr>
        <p:spPr>
          <a:xfrm rot="5400000">
            <a:off x="9960900" y="-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33"/>
          <p:cNvSpPr txBox="1"/>
          <p:nvPr/>
        </p:nvSpPr>
        <p:spPr>
          <a:xfrm>
            <a:off x="1828350" y="2509575"/>
            <a:ext cx="58155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2"/>
                </a:solidFill>
                <a:latin typeface="Lora Medium"/>
                <a:ea typeface="Lora Medium"/>
                <a:cs typeface="Lora Medium"/>
                <a:sym typeface="Lora Medium"/>
              </a:rPr>
              <a:t>Problemas</a:t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  <p:sp>
        <p:nvSpPr>
          <p:cNvPr id="400" name="Google Shape;400;p33"/>
          <p:cNvSpPr txBox="1"/>
          <p:nvPr/>
        </p:nvSpPr>
        <p:spPr>
          <a:xfrm>
            <a:off x="1346550" y="3381075"/>
            <a:ext cx="7998900" cy="185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318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ora"/>
              <a:buAutoNum type="arabicPeriod"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Imprimir números de 1 a 10.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-4318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ora"/>
              <a:buAutoNum type="arabicPeriod"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Somar números de uma lista.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401" name="Google Shape;401;p33"/>
          <p:cNvSpPr txBox="1"/>
          <p:nvPr/>
        </p:nvSpPr>
        <p:spPr>
          <a:xfrm>
            <a:off x="2340300" y="13827000"/>
            <a:ext cx="6011400" cy="5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24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Graça perdida próxima…</a:t>
            </a:r>
            <a:endParaRPr i="1" sz="24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402" name="Google Shape;402;p33"/>
          <p:cNvSpPr txBox="1"/>
          <p:nvPr/>
        </p:nvSpPr>
        <p:spPr>
          <a:xfrm>
            <a:off x="1828200" y="5238675"/>
            <a:ext cx="70356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2"/>
                </a:solidFill>
                <a:latin typeface="Lora Medium"/>
                <a:ea typeface="Lora Medium"/>
                <a:cs typeface="Lora Medium"/>
                <a:sym typeface="Lora Medium"/>
              </a:rPr>
              <a:t>Trecho do código em C++</a:t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  <p:sp>
        <p:nvSpPr>
          <p:cNvPr id="403" name="Google Shape;403;p33"/>
          <p:cNvSpPr txBox="1"/>
          <p:nvPr/>
        </p:nvSpPr>
        <p:spPr>
          <a:xfrm>
            <a:off x="1828350" y="547650"/>
            <a:ext cx="70356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O Infinito Abismo dos Laços e Ciclos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404" name="Google Shape;404;p33"/>
          <p:cNvSpPr txBox="1"/>
          <p:nvPr/>
        </p:nvSpPr>
        <p:spPr>
          <a:xfrm>
            <a:off x="276050" y="547650"/>
            <a:ext cx="9645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03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405" name="Google Shape;405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5525" y="6502913"/>
            <a:ext cx="10101228" cy="4754701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33"/>
          <p:cNvSpPr txBox="1"/>
          <p:nvPr>
            <p:ph idx="12" type="sldNum"/>
          </p:nvPr>
        </p:nvSpPr>
        <p:spPr>
          <a:xfrm>
            <a:off x="9906772" y="13708144"/>
            <a:ext cx="641400" cy="1157100"/>
          </a:xfrm>
          <a:prstGeom prst="rect">
            <a:avLst/>
          </a:prstGeom>
        </p:spPr>
        <p:txBody>
          <a:bodyPr anchorCtr="0" anchor="ctr" bIns="129675" lIns="129675" spcFirstLastPara="1" rIns="129675" wrap="square" tIns="1296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1" name="Google Shape;411;p34"/>
          <p:cNvPicPr preferRelativeResize="0"/>
          <p:nvPr/>
        </p:nvPicPr>
        <p:blipFill rotWithShape="1">
          <a:blip r:embed="rId3">
            <a:alphaModFix/>
          </a:blip>
          <a:srcRect b="7015" l="11033" r="13958" t="7110"/>
          <a:stretch/>
        </p:blipFill>
        <p:spPr>
          <a:xfrm>
            <a:off x="0" y="0"/>
            <a:ext cx="10692301" cy="15119999"/>
          </a:xfrm>
          <a:prstGeom prst="rect">
            <a:avLst/>
          </a:prstGeom>
          <a:noFill/>
          <a:ln>
            <a:noFill/>
          </a:ln>
        </p:spPr>
      </p:pic>
      <p:sp>
        <p:nvSpPr>
          <p:cNvPr id="412" name="Google Shape;412;p34"/>
          <p:cNvSpPr/>
          <p:nvPr/>
        </p:nvSpPr>
        <p:spPr>
          <a:xfrm>
            <a:off x="1407100" y="0"/>
            <a:ext cx="254700" cy="21045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34"/>
          <p:cNvSpPr/>
          <p:nvPr/>
        </p:nvSpPr>
        <p:spPr>
          <a:xfrm rot="-5400000">
            <a:off x="945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34"/>
          <p:cNvSpPr/>
          <p:nvPr/>
        </p:nvSpPr>
        <p:spPr>
          <a:xfrm rot="10800000">
            <a:off x="996090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34"/>
          <p:cNvSpPr/>
          <p:nvPr/>
        </p:nvSpPr>
        <p:spPr>
          <a:xfrm rot="5400000">
            <a:off x="9960900" y="-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34"/>
          <p:cNvSpPr txBox="1"/>
          <p:nvPr/>
        </p:nvSpPr>
        <p:spPr>
          <a:xfrm>
            <a:off x="1828350" y="2509575"/>
            <a:ext cx="70356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2"/>
                </a:solidFill>
                <a:latin typeface="Lora Medium"/>
                <a:ea typeface="Lora Medium"/>
                <a:cs typeface="Lora Medium"/>
                <a:sym typeface="Lora Medium"/>
              </a:rPr>
              <a:t>Trecho do código em Java</a:t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  <p:sp>
        <p:nvSpPr>
          <p:cNvPr id="417" name="Google Shape;417;p34"/>
          <p:cNvSpPr txBox="1"/>
          <p:nvPr/>
        </p:nvSpPr>
        <p:spPr>
          <a:xfrm>
            <a:off x="1828338" y="8537875"/>
            <a:ext cx="70356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2"/>
                </a:solidFill>
                <a:latin typeface="Lora Medium"/>
                <a:ea typeface="Lora Medium"/>
                <a:cs typeface="Lora Medium"/>
                <a:sym typeface="Lora Medium"/>
              </a:rPr>
              <a:t>Trecho do código em Python</a:t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  <p:sp>
        <p:nvSpPr>
          <p:cNvPr id="418" name="Google Shape;418;p34"/>
          <p:cNvSpPr txBox="1"/>
          <p:nvPr/>
        </p:nvSpPr>
        <p:spPr>
          <a:xfrm>
            <a:off x="1828350" y="547650"/>
            <a:ext cx="70356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O Infinito Abismo dos Laços e Ciclos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419" name="Google Shape;419;p34"/>
          <p:cNvSpPr txBox="1"/>
          <p:nvPr/>
        </p:nvSpPr>
        <p:spPr>
          <a:xfrm>
            <a:off x="276050" y="547650"/>
            <a:ext cx="9645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03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420" name="Google Shape;420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6050" y="3381075"/>
            <a:ext cx="10101228" cy="4374881"/>
          </a:xfrm>
          <a:prstGeom prst="rect">
            <a:avLst/>
          </a:prstGeom>
          <a:noFill/>
          <a:ln>
            <a:noFill/>
          </a:ln>
        </p:spPr>
      </p:pic>
      <p:pic>
        <p:nvPicPr>
          <p:cNvPr id="421" name="Google Shape;421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6050" y="9409375"/>
            <a:ext cx="10101228" cy="4241720"/>
          </a:xfrm>
          <a:prstGeom prst="rect">
            <a:avLst/>
          </a:prstGeom>
          <a:noFill/>
          <a:ln>
            <a:noFill/>
          </a:ln>
        </p:spPr>
      </p:pic>
      <p:sp>
        <p:nvSpPr>
          <p:cNvPr id="422" name="Google Shape;422;p34"/>
          <p:cNvSpPr txBox="1"/>
          <p:nvPr>
            <p:ph idx="12" type="sldNum"/>
          </p:nvPr>
        </p:nvSpPr>
        <p:spPr>
          <a:xfrm>
            <a:off x="9906772" y="13708144"/>
            <a:ext cx="641400" cy="1157100"/>
          </a:xfrm>
          <a:prstGeom prst="rect">
            <a:avLst/>
          </a:prstGeom>
        </p:spPr>
        <p:txBody>
          <a:bodyPr anchorCtr="0" anchor="ctr" bIns="129675" lIns="129675" spcFirstLastPara="1" rIns="129675" wrap="square" tIns="1296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7" name="Google Shape;427;p35"/>
          <p:cNvPicPr preferRelativeResize="0"/>
          <p:nvPr/>
        </p:nvPicPr>
        <p:blipFill rotWithShape="1">
          <a:blip r:embed="rId3">
            <a:alphaModFix/>
          </a:blip>
          <a:srcRect b="7015" l="11033" r="13958" t="7110"/>
          <a:stretch/>
        </p:blipFill>
        <p:spPr>
          <a:xfrm>
            <a:off x="0" y="0"/>
            <a:ext cx="10692301" cy="15119999"/>
          </a:xfrm>
          <a:prstGeom prst="rect">
            <a:avLst/>
          </a:prstGeom>
          <a:noFill/>
          <a:ln>
            <a:noFill/>
          </a:ln>
        </p:spPr>
      </p:pic>
      <p:sp>
        <p:nvSpPr>
          <p:cNvPr id="428" name="Google Shape;428;p35"/>
          <p:cNvSpPr/>
          <p:nvPr/>
        </p:nvSpPr>
        <p:spPr>
          <a:xfrm>
            <a:off x="8882450" y="-1181100"/>
            <a:ext cx="354300" cy="99540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" name="Google Shape;429;p35"/>
          <p:cNvSpPr/>
          <p:nvPr/>
        </p:nvSpPr>
        <p:spPr>
          <a:xfrm>
            <a:off x="797450" y="0"/>
            <a:ext cx="354300" cy="21045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0" name="Google Shape;430;p35"/>
          <p:cNvSpPr/>
          <p:nvPr/>
        </p:nvSpPr>
        <p:spPr>
          <a:xfrm>
            <a:off x="283725" y="2104500"/>
            <a:ext cx="2512800" cy="63174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p35"/>
          <p:cNvSpPr/>
          <p:nvPr/>
        </p:nvSpPr>
        <p:spPr>
          <a:xfrm>
            <a:off x="664724" y="2403371"/>
            <a:ext cx="2512800" cy="63174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" name="Google Shape;432;p35"/>
          <p:cNvSpPr/>
          <p:nvPr/>
        </p:nvSpPr>
        <p:spPr>
          <a:xfrm>
            <a:off x="1045724" y="2702241"/>
            <a:ext cx="2512800" cy="63174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p35"/>
          <p:cNvSpPr/>
          <p:nvPr/>
        </p:nvSpPr>
        <p:spPr>
          <a:xfrm>
            <a:off x="1429155" y="3003019"/>
            <a:ext cx="2512800" cy="63174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p35"/>
          <p:cNvSpPr/>
          <p:nvPr/>
        </p:nvSpPr>
        <p:spPr>
          <a:xfrm>
            <a:off x="1810155" y="3301890"/>
            <a:ext cx="2512800" cy="63174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p35"/>
          <p:cNvSpPr/>
          <p:nvPr/>
        </p:nvSpPr>
        <p:spPr>
          <a:xfrm>
            <a:off x="2191154" y="3600760"/>
            <a:ext cx="2512800" cy="63174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" name="Google Shape;436;p35"/>
          <p:cNvSpPr/>
          <p:nvPr/>
        </p:nvSpPr>
        <p:spPr>
          <a:xfrm rot="3132972">
            <a:off x="9005744" y="-3002525"/>
            <a:ext cx="2512880" cy="576541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p35"/>
          <p:cNvSpPr/>
          <p:nvPr/>
        </p:nvSpPr>
        <p:spPr>
          <a:xfrm rot="3132972">
            <a:off x="9023586" y="-2534295"/>
            <a:ext cx="2512880" cy="576541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35"/>
          <p:cNvSpPr/>
          <p:nvPr/>
        </p:nvSpPr>
        <p:spPr>
          <a:xfrm rot="3132972">
            <a:off x="9041428" y="-2066065"/>
            <a:ext cx="2512880" cy="576541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" name="Google Shape;439;p35"/>
          <p:cNvSpPr/>
          <p:nvPr/>
        </p:nvSpPr>
        <p:spPr>
          <a:xfrm rot="3132972">
            <a:off x="9059383" y="-1594846"/>
            <a:ext cx="2512880" cy="576541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p35"/>
          <p:cNvSpPr/>
          <p:nvPr/>
        </p:nvSpPr>
        <p:spPr>
          <a:xfrm rot="3132972">
            <a:off x="9077225" y="-1126616"/>
            <a:ext cx="2512880" cy="576541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p35"/>
          <p:cNvSpPr/>
          <p:nvPr/>
        </p:nvSpPr>
        <p:spPr>
          <a:xfrm rot="3132972">
            <a:off x="9095067" y="-658386"/>
            <a:ext cx="2512880" cy="576541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p35"/>
          <p:cNvSpPr/>
          <p:nvPr/>
        </p:nvSpPr>
        <p:spPr>
          <a:xfrm>
            <a:off x="7803200" y="8772800"/>
            <a:ext cx="2512800" cy="80535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p35"/>
          <p:cNvSpPr/>
          <p:nvPr/>
        </p:nvSpPr>
        <p:spPr>
          <a:xfrm>
            <a:off x="8184200" y="9153800"/>
            <a:ext cx="2512800" cy="80535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p35"/>
          <p:cNvSpPr/>
          <p:nvPr/>
        </p:nvSpPr>
        <p:spPr>
          <a:xfrm>
            <a:off x="8565200" y="9534800"/>
            <a:ext cx="2512800" cy="80535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p35"/>
          <p:cNvSpPr/>
          <p:nvPr/>
        </p:nvSpPr>
        <p:spPr>
          <a:xfrm>
            <a:off x="8948632" y="9918232"/>
            <a:ext cx="2512800" cy="80535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p35"/>
          <p:cNvSpPr/>
          <p:nvPr/>
        </p:nvSpPr>
        <p:spPr>
          <a:xfrm>
            <a:off x="9329632" y="10299232"/>
            <a:ext cx="2512800" cy="80535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p35"/>
          <p:cNvSpPr/>
          <p:nvPr/>
        </p:nvSpPr>
        <p:spPr>
          <a:xfrm>
            <a:off x="9710632" y="10680232"/>
            <a:ext cx="2512800" cy="80535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p35"/>
          <p:cNvSpPr/>
          <p:nvPr/>
        </p:nvSpPr>
        <p:spPr>
          <a:xfrm>
            <a:off x="0" y="13962775"/>
            <a:ext cx="10692000" cy="4329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35"/>
          <p:cNvSpPr txBox="1"/>
          <p:nvPr/>
        </p:nvSpPr>
        <p:spPr>
          <a:xfrm>
            <a:off x="5647675" y="5387450"/>
            <a:ext cx="3144900" cy="251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0">
                <a:solidFill>
                  <a:srgbClr val="593949"/>
                </a:solidFill>
                <a:latin typeface="Lora"/>
                <a:ea typeface="Lora"/>
                <a:cs typeface="Lora"/>
                <a:sym typeface="Lora"/>
              </a:rPr>
              <a:t>04</a:t>
            </a:r>
            <a:endParaRPr b="1" sz="16000">
              <a:solidFill>
                <a:srgbClr val="593949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450" name="Google Shape;450;p35"/>
          <p:cNvSpPr txBox="1"/>
          <p:nvPr/>
        </p:nvSpPr>
        <p:spPr>
          <a:xfrm>
            <a:off x="729675" y="10234675"/>
            <a:ext cx="6573600" cy="30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7200">
                <a:solidFill>
                  <a:srgbClr val="593949"/>
                </a:solidFill>
                <a:latin typeface="Lora"/>
                <a:ea typeface="Lora"/>
                <a:cs typeface="Lora"/>
                <a:sym typeface="Lora"/>
              </a:rPr>
              <a:t>Invocando Poderes com Funções</a:t>
            </a:r>
            <a:endParaRPr b="1" sz="7200">
              <a:solidFill>
                <a:srgbClr val="593949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7200">
              <a:solidFill>
                <a:srgbClr val="593949"/>
              </a:solidFill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5" name="Google Shape;455;p36"/>
          <p:cNvPicPr preferRelativeResize="0"/>
          <p:nvPr/>
        </p:nvPicPr>
        <p:blipFill rotWithShape="1">
          <a:blip r:embed="rId3">
            <a:alphaModFix/>
          </a:blip>
          <a:srcRect b="7015" l="11033" r="13958" t="7110"/>
          <a:stretch/>
        </p:blipFill>
        <p:spPr>
          <a:xfrm>
            <a:off x="0" y="0"/>
            <a:ext cx="10692301" cy="15119999"/>
          </a:xfrm>
          <a:prstGeom prst="rect">
            <a:avLst/>
          </a:prstGeom>
          <a:noFill/>
          <a:ln>
            <a:noFill/>
          </a:ln>
        </p:spPr>
      </p:pic>
      <p:sp>
        <p:nvSpPr>
          <p:cNvPr id="456" name="Google Shape;456;p36"/>
          <p:cNvSpPr/>
          <p:nvPr/>
        </p:nvSpPr>
        <p:spPr>
          <a:xfrm>
            <a:off x="1407100" y="0"/>
            <a:ext cx="254700" cy="21045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p36"/>
          <p:cNvSpPr txBox="1"/>
          <p:nvPr/>
        </p:nvSpPr>
        <p:spPr>
          <a:xfrm>
            <a:off x="1828350" y="547650"/>
            <a:ext cx="70356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Invocando Poderes com Funções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458" name="Google Shape;458;p36"/>
          <p:cNvSpPr/>
          <p:nvPr/>
        </p:nvSpPr>
        <p:spPr>
          <a:xfrm rot="-5400000">
            <a:off x="945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" name="Google Shape;459;p36"/>
          <p:cNvSpPr/>
          <p:nvPr/>
        </p:nvSpPr>
        <p:spPr>
          <a:xfrm rot="10800000">
            <a:off x="996090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" name="Google Shape;460;p36"/>
          <p:cNvSpPr/>
          <p:nvPr/>
        </p:nvSpPr>
        <p:spPr>
          <a:xfrm rot="5400000">
            <a:off x="9960900" y="-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1" name="Google Shape;461;p36"/>
          <p:cNvSpPr txBox="1"/>
          <p:nvPr/>
        </p:nvSpPr>
        <p:spPr>
          <a:xfrm>
            <a:off x="276050" y="547650"/>
            <a:ext cx="9645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04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462" name="Google Shape;462;p36"/>
          <p:cNvSpPr txBox="1"/>
          <p:nvPr/>
        </p:nvSpPr>
        <p:spPr>
          <a:xfrm>
            <a:off x="1346550" y="2588225"/>
            <a:ext cx="7998900" cy="25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24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C</a:t>
            </a:r>
            <a:r>
              <a:rPr i="1" lang="pt-BR" sz="24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om a ajuda de um misterioso sábio, o herói descobre como encapsular ações em feitiços poderosos, conhecidos como funções. Este capítulo cobre a definição, invocação e utilidade das funções para simplificar e organizar seu código.</a:t>
            </a:r>
            <a:endParaRPr i="1" sz="24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463" name="Google Shape;463;p36"/>
          <p:cNvSpPr txBox="1"/>
          <p:nvPr/>
        </p:nvSpPr>
        <p:spPr>
          <a:xfrm>
            <a:off x="1828350" y="5248025"/>
            <a:ext cx="58155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2"/>
                </a:solidFill>
                <a:latin typeface="Lora Medium"/>
                <a:ea typeface="Lora Medium"/>
                <a:cs typeface="Lora Medium"/>
                <a:sym typeface="Lora Medium"/>
              </a:rPr>
              <a:t>Assuntos abordados</a:t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  <p:sp>
        <p:nvSpPr>
          <p:cNvPr id="464" name="Google Shape;464;p36"/>
          <p:cNvSpPr txBox="1"/>
          <p:nvPr/>
        </p:nvSpPr>
        <p:spPr>
          <a:xfrm>
            <a:off x="1346700" y="6131800"/>
            <a:ext cx="7998900" cy="25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318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ora"/>
              <a:buChar char="●"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Definição e invocação de funções.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-4318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ora"/>
              <a:buChar char="●"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Parâmetros e retorno.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465" name="Google Shape;465;p36"/>
          <p:cNvSpPr txBox="1"/>
          <p:nvPr/>
        </p:nvSpPr>
        <p:spPr>
          <a:xfrm>
            <a:off x="1828350" y="7987425"/>
            <a:ext cx="58155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2"/>
                </a:solidFill>
                <a:latin typeface="Lora Medium"/>
                <a:ea typeface="Lora Medium"/>
                <a:cs typeface="Lora Medium"/>
                <a:sym typeface="Lora Medium"/>
              </a:rPr>
              <a:t>Detalhamento</a:t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  <p:sp>
        <p:nvSpPr>
          <p:cNvPr id="466" name="Google Shape;466;p36"/>
          <p:cNvSpPr txBox="1"/>
          <p:nvPr/>
        </p:nvSpPr>
        <p:spPr>
          <a:xfrm>
            <a:off x="1346700" y="8858925"/>
            <a:ext cx="7998900" cy="25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Funções são blocos de código reutilizáveis que realizam tarefas específicas. Elas podem receber parâmetros e retornar valores.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467" name="Google Shape;467;p36"/>
          <p:cNvSpPr txBox="1"/>
          <p:nvPr>
            <p:ph idx="12" type="sldNum"/>
          </p:nvPr>
        </p:nvSpPr>
        <p:spPr>
          <a:xfrm>
            <a:off x="9906772" y="13708144"/>
            <a:ext cx="641400" cy="1157100"/>
          </a:xfrm>
          <a:prstGeom prst="rect">
            <a:avLst/>
          </a:prstGeom>
        </p:spPr>
        <p:txBody>
          <a:bodyPr anchorCtr="0" anchor="ctr" bIns="129675" lIns="129675" spcFirstLastPara="1" rIns="129675" wrap="square" tIns="1296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2" name="Google Shape;472;p37"/>
          <p:cNvPicPr preferRelativeResize="0"/>
          <p:nvPr/>
        </p:nvPicPr>
        <p:blipFill rotWithShape="1">
          <a:blip r:embed="rId3">
            <a:alphaModFix/>
          </a:blip>
          <a:srcRect b="7015" l="11033" r="13958" t="7110"/>
          <a:stretch/>
        </p:blipFill>
        <p:spPr>
          <a:xfrm>
            <a:off x="0" y="0"/>
            <a:ext cx="10692301" cy="15119999"/>
          </a:xfrm>
          <a:prstGeom prst="rect">
            <a:avLst/>
          </a:prstGeom>
          <a:noFill/>
          <a:ln>
            <a:noFill/>
          </a:ln>
        </p:spPr>
      </p:pic>
      <p:sp>
        <p:nvSpPr>
          <p:cNvPr id="473" name="Google Shape;473;p37"/>
          <p:cNvSpPr/>
          <p:nvPr/>
        </p:nvSpPr>
        <p:spPr>
          <a:xfrm>
            <a:off x="1407100" y="0"/>
            <a:ext cx="254700" cy="21045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" name="Google Shape;474;p37"/>
          <p:cNvSpPr/>
          <p:nvPr/>
        </p:nvSpPr>
        <p:spPr>
          <a:xfrm rot="-5400000">
            <a:off x="945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p37"/>
          <p:cNvSpPr/>
          <p:nvPr/>
        </p:nvSpPr>
        <p:spPr>
          <a:xfrm rot="10800000">
            <a:off x="996090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p37"/>
          <p:cNvSpPr/>
          <p:nvPr/>
        </p:nvSpPr>
        <p:spPr>
          <a:xfrm rot="5400000">
            <a:off x="9960900" y="-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" name="Google Shape;477;p37"/>
          <p:cNvSpPr txBox="1"/>
          <p:nvPr/>
        </p:nvSpPr>
        <p:spPr>
          <a:xfrm>
            <a:off x="1828350" y="2509575"/>
            <a:ext cx="58155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2"/>
                </a:solidFill>
                <a:latin typeface="Lora Medium"/>
                <a:ea typeface="Lora Medium"/>
                <a:cs typeface="Lora Medium"/>
                <a:sym typeface="Lora Medium"/>
              </a:rPr>
              <a:t>Problemas</a:t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  <p:sp>
        <p:nvSpPr>
          <p:cNvPr id="478" name="Google Shape;478;p37"/>
          <p:cNvSpPr txBox="1"/>
          <p:nvPr/>
        </p:nvSpPr>
        <p:spPr>
          <a:xfrm>
            <a:off x="1346550" y="3381075"/>
            <a:ext cx="7998900" cy="185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318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ora"/>
              <a:buAutoNum type="arabicPeriod"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Crie uma função que retorna o dobro de um número.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-4318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ora"/>
              <a:buAutoNum type="arabicPeriod"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Crie uma função que verifica se um número é primo.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479" name="Google Shape;479;p37"/>
          <p:cNvSpPr txBox="1"/>
          <p:nvPr/>
        </p:nvSpPr>
        <p:spPr>
          <a:xfrm>
            <a:off x="2340300" y="13827000"/>
            <a:ext cx="6011400" cy="5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24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Graça perdida próxima…</a:t>
            </a:r>
            <a:endParaRPr i="1" sz="24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480" name="Google Shape;480;p37"/>
          <p:cNvSpPr txBox="1"/>
          <p:nvPr/>
        </p:nvSpPr>
        <p:spPr>
          <a:xfrm>
            <a:off x="1828063" y="6049400"/>
            <a:ext cx="70356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2"/>
                </a:solidFill>
                <a:latin typeface="Lora Medium"/>
                <a:ea typeface="Lora Medium"/>
                <a:cs typeface="Lora Medium"/>
                <a:sym typeface="Lora Medium"/>
              </a:rPr>
              <a:t>Trecho do código em C++</a:t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  <p:sp>
        <p:nvSpPr>
          <p:cNvPr id="481" name="Google Shape;481;p37"/>
          <p:cNvSpPr txBox="1"/>
          <p:nvPr/>
        </p:nvSpPr>
        <p:spPr>
          <a:xfrm>
            <a:off x="1828350" y="547650"/>
            <a:ext cx="70356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Invocando Poderes com Funções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482" name="Google Shape;482;p37"/>
          <p:cNvSpPr txBox="1"/>
          <p:nvPr/>
        </p:nvSpPr>
        <p:spPr>
          <a:xfrm>
            <a:off x="276050" y="547650"/>
            <a:ext cx="9645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04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483" name="Google Shape;483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6050" y="7146400"/>
            <a:ext cx="10116613" cy="4761924"/>
          </a:xfrm>
          <a:prstGeom prst="rect">
            <a:avLst/>
          </a:prstGeom>
          <a:noFill/>
          <a:ln>
            <a:noFill/>
          </a:ln>
        </p:spPr>
      </p:pic>
      <p:sp>
        <p:nvSpPr>
          <p:cNvPr id="484" name="Google Shape;484;p37"/>
          <p:cNvSpPr txBox="1"/>
          <p:nvPr>
            <p:ph idx="12" type="sldNum"/>
          </p:nvPr>
        </p:nvSpPr>
        <p:spPr>
          <a:xfrm>
            <a:off x="9906772" y="13708144"/>
            <a:ext cx="641400" cy="1157100"/>
          </a:xfrm>
          <a:prstGeom prst="rect">
            <a:avLst/>
          </a:prstGeom>
        </p:spPr>
        <p:txBody>
          <a:bodyPr anchorCtr="0" anchor="ctr" bIns="129675" lIns="129675" spcFirstLastPara="1" rIns="129675" wrap="square" tIns="1296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9" name="Google Shape;489;p38"/>
          <p:cNvPicPr preferRelativeResize="0"/>
          <p:nvPr/>
        </p:nvPicPr>
        <p:blipFill rotWithShape="1">
          <a:blip r:embed="rId3">
            <a:alphaModFix/>
          </a:blip>
          <a:srcRect b="7015" l="11033" r="13958" t="7110"/>
          <a:stretch/>
        </p:blipFill>
        <p:spPr>
          <a:xfrm>
            <a:off x="0" y="0"/>
            <a:ext cx="10692301" cy="15119999"/>
          </a:xfrm>
          <a:prstGeom prst="rect">
            <a:avLst/>
          </a:prstGeom>
          <a:noFill/>
          <a:ln>
            <a:noFill/>
          </a:ln>
        </p:spPr>
      </p:pic>
      <p:sp>
        <p:nvSpPr>
          <p:cNvPr id="490" name="Google Shape;490;p38"/>
          <p:cNvSpPr/>
          <p:nvPr/>
        </p:nvSpPr>
        <p:spPr>
          <a:xfrm>
            <a:off x="1407100" y="0"/>
            <a:ext cx="254700" cy="21045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" name="Google Shape;491;p38"/>
          <p:cNvSpPr/>
          <p:nvPr/>
        </p:nvSpPr>
        <p:spPr>
          <a:xfrm rot="-5400000">
            <a:off x="945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" name="Google Shape;492;p38"/>
          <p:cNvSpPr/>
          <p:nvPr/>
        </p:nvSpPr>
        <p:spPr>
          <a:xfrm rot="10800000">
            <a:off x="996090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3" name="Google Shape;493;p38"/>
          <p:cNvSpPr/>
          <p:nvPr/>
        </p:nvSpPr>
        <p:spPr>
          <a:xfrm rot="5400000">
            <a:off x="9960900" y="-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" name="Google Shape;494;p38"/>
          <p:cNvSpPr txBox="1"/>
          <p:nvPr/>
        </p:nvSpPr>
        <p:spPr>
          <a:xfrm>
            <a:off x="1828350" y="2509575"/>
            <a:ext cx="70356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2"/>
                </a:solidFill>
                <a:latin typeface="Lora Medium"/>
                <a:ea typeface="Lora Medium"/>
                <a:cs typeface="Lora Medium"/>
                <a:sym typeface="Lora Medium"/>
              </a:rPr>
              <a:t>Trecho do código em Java</a:t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  <p:sp>
        <p:nvSpPr>
          <p:cNvPr id="495" name="Google Shape;495;p38"/>
          <p:cNvSpPr txBox="1"/>
          <p:nvPr/>
        </p:nvSpPr>
        <p:spPr>
          <a:xfrm>
            <a:off x="1828338" y="8537875"/>
            <a:ext cx="70356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2"/>
                </a:solidFill>
                <a:latin typeface="Lora Medium"/>
                <a:ea typeface="Lora Medium"/>
                <a:cs typeface="Lora Medium"/>
                <a:sym typeface="Lora Medium"/>
              </a:rPr>
              <a:t>Trecho do código em Python</a:t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  <p:sp>
        <p:nvSpPr>
          <p:cNvPr id="496" name="Google Shape;496;p38"/>
          <p:cNvSpPr txBox="1"/>
          <p:nvPr/>
        </p:nvSpPr>
        <p:spPr>
          <a:xfrm>
            <a:off x="1828350" y="547650"/>
            <a:ext cx="70356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Invocando Poderes com Funções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497" name="Google Shape;497;p38"/>
          <p:cNvSpPr txBox="1"/>
          <p:nvPr/>
        </p:nvSpPr>
        <p:spPr>
          <a:xfrm>
            <a:off x="276050" y="547650"/>
            <a:ext cx="9645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04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498" name="Google Shape;498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6050" y="3381075"/>
            <a:ext cx="10141752" cy="4679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99" name="Google Shape;499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6050" y="9337300"/>
            <a:ext cx="10141752" cy="5214482"/>
          </a:xfrm>
          <a:prstGeom prst="rect">
            <a:avLst/>
          </a:prstGeom>
          <a:noFill/>
          <a:ln>
            <a:noFill/>
          </a:ln>
        </p:spPr>
      </p:pic>
      <p:sp>
        <p:nvSpPr>
          <p:cNvPr id="500" name="Google Shape;500;p38"/>
          <p:cNvSpPr txBox="1"/>
          <p:nvPr>
            <p:ph idx="12" type="sldNum"/>
          </p:nvPr>
        </p:nvSpPr>
        <p:spPr>
          <a:xfrm>
            <a:off x="9906772" y="13708144"/>
            <a:ext cx="641400" cy="1157100"/>
          </a:xfrm>
          <a:prstGeom prst="rect">
            <a:avLst/>
          </a:prstGeom>
        </p:spPr>
        <p:txBody>
          <a:bodyPr anchorCtr="0" anchor="ctr" bIns="129675" lIns="129675" spcFirstLastPara="1" rIns="129675" wrap="square" tIns="1296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5" name="Google Shape;505;p39"/>
          <p:cNvPicPr preferRelativeResize="0"/>
          <p:nvPr/>
        </p:nvPicPr>
        <p:blipFill rotWithShape="1">
          <a:blip r:embed="rId3">
            <a:alphaModFix/>
          </a:blip>
          <a:srcRect b="7015" l="11033" r="13958" t="7110"/>
          <a:stretch/>
        </p:blipFill>
        <p:spPr>
          <a:xfrm>
            <a:off x="0" y="0"/>
            <a:ext cx="10692301" cy="15119999"/>
          </a:xfrm>
          <a:prstGeom prst="rect">
            <a:avLst/>
          </a:prstGeom>
          <a:noFill/>
          <a:ln>
            <a:noFill/>
          </a:ln>
        </p:spPr>
      </p:pic>
      <p:sp>
        <p:nvSpPr>
          <p:cNvPr id="506" name="Google Shape;506;p39"/>
          <p:cNvSpPr/>
          <p:nvPr/>
        </p:nvSpPr>
        <p:spPr>
          <a:xfrm>
            <a:off x="8882450" y="-1181100"/>
            <a:ext cx="354300" cy="99540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" name="Google Shape;507;p39"/>
          <p:cNvSpPr/>
          <p:nvPr/>
        </p:nvSpPr>
        <p:spPr>
          <a:xfrm>
            <a:off x="797450" y="0"/>
            <a:ext cx="354300" cy="21045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" name="Google Shape;508;p39"/>
          <p:cNvSpPr/>
          <p:nvPr/>
        </p:nvSpPr>
        <p:spPr>
          <a:xfrm>
            <a:off x="283725" y="2104500"/>
            <a:ext cx="2512800" cy="63174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" name="Google Shape;509;p39"/>
          <p:cNvSpPr/>
          <p:nvPr/>
        </p:nvSpPr>
        <p:spPr>
          <a:xfrm>
            <a:off x="664724" y="2403371"/>
            <a:ext cx="2512800" cy="63174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" name="Google Shape;510;p39"/>
          <p:cNvSpPr/>
          <p:nvPr/>
        </p:nvSpPr>
        <p:spPr>
          <a:xfrm>
            <a:off x="1045724" y="2702241"/>
            <a:ext cx="2512800" cy="63174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" name="Google Shape;511;p39"/>
          <p:cNvSpPr/>
          <p:nvPr/>
        </p:nvSpPr>
        <p:spPr>
          <a:xfrm>
            <a:off x="1429155" y="3003019"/>
            <a:ext cx="2512800" cy="63174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" name="Google Shape;512;p39"/>
          <p:cNvSpPr/>
          <p:nvPr/>
        </p:nvSpPr>
        <p:spPr>
          <a:xfrm>
            <a:off x="1810155" y="3301890"/>
            <a:ext cx="2512800" cy="63174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p39"/>
          <p:cNvSpPr/>
          <p:nvPr/>
        </p:nvSpPr>
        <p:spPr>
          <a:xfrm>
            <a:off x="2191154" y="3600760"/>
            <a:ext cx="2512800" cy="63174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" name="Google Shape;514;p39"/>
          <p:cNvSpPr/>
          <p:nvPr/>
        </p:nvSpPr>
        <p:spPr>
          <a:xfrm rot="3132972">
            <a:off x="9005744" y="-3002525"/>
            <a:ext cx="2512880" cy="576541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" name="Google Shape;515;p39"/>
          <p:cNvSpPr/>
          <p:nvPr/>
        </p:nvSpPr>
        <p:spPr>
          <a:xfrm rot="3132972">
            <a:off x="9023586" y="-2534295"/>
            <a:ext cx="2512880" cy="576541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p39"/>
          <p:cNvSpPr/>
          <p:nvPr/>
        </p:nvSpPr>
        <p:spPr>
          <a:xfrm rot="3132972">
            <a:off x="9041428" y="-2066065"/>
            <a:ext cx="2512880" cy="576541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" name="Google Shape;517;p39"/>
          <p:cNvSpPr/>
          <p:nvPr/>
        </p:nvSpPr>
        <p:spPr>
          <a:xfrm rot="3132972">
            <a:off x="9059383" y="-1594846"/>
            <a:ext cx="2512880" cy="576541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" name="Google Shape;518;p39"/>
          <p:cNvSpPr/>
          <p:nvPr/>
        </p:nvSpPr>
        <p:spPr>
          <a:xfrm rot="3132972">
            <a:off x="9077225" y="-1126616"/>
            <a:ext cx="2512880" cy="576541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9" name="Google Shape;519;p39"/>
          <p:cNvSpPr/>
          <p:nvPr/>
        </p:nvSpPr>
        <p:spPr>
          <a:xfrm rot="3132972">
            <a:off x="9095067" y="-658386"/>
            <a:ext cx="2512880" cy="576541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" name="Google Shape;520;p39"/>
          <p:cNvSpPr/>
          <p:nvPr/>
        </p:nvSpPr>
        <p:spPr>
          <a:xfrm>
            <a:off x="7803200" y="8772800"/>
            <a:ext cx="2512800" cy="80535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" name="Google Shape;521;p39"/>
          <p:cNvSpPr/>
          <p:nvPr/>
        </p:nvSpPr>
        <p:spPr>
          <a:xfrm>
            <a:off x="8184200" y="9153800"/>
            <a:ext cx="2512800" cy="80535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" name="Google Shape;522;p39"/>
          <p:cNvSpPr/>
          <p:nvPr/>
        </p:nvSpPr>
        <p:spPr>
          <a:xfrm>
            <a:off x="8565200" y="9534800"/>
            <a:ext cx="2512800" cy="80535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" name="Google Shape;523;p39"/>
          <p:cNvSpPr/>
          <p:nvPr/>
        </p:nvSpPr>
        <p:spPr>
          <a:xfrm>
            <a:off x="8948632" y="9918232"/>
            <a:ext cx="2512800" cy="80535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p39"/>
          <p:cNvSpPr/>
          <p:nvPr/>
        </p:nvSpPr>
        <p:spPr>
          <a:xfrm>
            <a:off x="9329632" y="10299232"/>
            <a:ext cx="2512800" cy="80535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" name="Google Shape;525;p39"/>
          <p:cNvSpPr/>
          <p:nvPr/>
        </p:nvSpPr>
        <p:spPr>
          <a:xfrm>
            <a:off x="9710632" y="10680232"/>
            <a:ext cx="2512800" cy="80535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" name="Google Shape;526;p39"/>
          <p:cNvSpPr/>
          <p:nvPr/>
        </p:nvSpPr>
        <p:spPr>
          <a:xfrm>
            <a:off x="0" y="13962775"/>
            <a:ext cx="10692000" cy="4329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" name="Google Shape;527;p39"/>
          <p:cNvSpPr txBox="1"/>
          <p:nvPr/>
        </p:nvSpPr>
        <p:spPr>
          <a:xfrm>
            <a:off x="5647675" y="5387450"/>
            <a:ext cx="3144900" cy="251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0">
                <a:solidFill>
                  <a:srgbClr val="593949"/>
                </a:solidFill>
                <a:latin typeface="Lora"/>
                <a:ea typeface="Lora"/>
                <a:cs typeface="Lora"/>
                <a:sym typeface="Lora"/>
              </a:rPr>
              <a:t>05</a:t>
            </a:r>
            <a:endParaRPr b="1" sz="16000">
              <a:solidFill>
                <a:srgbClr val="593949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28" name="Google Shape;528;p39"/>
          <p:cNvSpPr txBox="1"/>
          <p:nvPr/>
        </p:nvSpPr>
        <p:spPr>
          <a:xfrm>
            <a:off x="729675" y="10234675"/>
            <a:ext cx="6573600" cy="30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7200">
                <a:solidFill>
                  <a:srgbClr val="593949"/>
                </a:solidFill>
                <a:latin typeface="Lora"/>
                <a:ea typeface="Lora"/>
                <a:cs typeface="Lora"/>
                <a:sym typeface="Lora"/>
              </a:rPr>
              <a:t>O Eterno Retorno</a:t>
            </a:r>
            <a:endParaRPr b="1" sz="7200">
              <a:solidFill>
                <a:srgbClr val="593949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7200">
              <a:solidFill>
                <a:srgbClr val="593949"/>
              </a:solidFill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3" name="Google Shape;533;p40"/>
          <p:cNvPicPr preferRelativeResize="0"/>
          <p:nvPr/>
        </p:nvPicPr>
        <p:blipFill rotWithShape="1">
          <a:blip r:embed="rId3">
            <a:alphaModFix/>
          </a:blip>
          <a:srcRect b="7015" l="11033" r="13958" t="7110"/>
          <a:stretch/>
        </p:blipFill>
        <p:spPr>
          <a:xfrm>
            <a:off x="0" y="0"/>
            <a:ext cx="10692301" cy="15119999"/>
          </a:xfrm>
          <a:prstGeom prst="rect">
            <a:avLst/>
          </a:prstGeom>
          <a:noFill/>
          <a:ln>
            <a:noFill/>
          </a:ln>
        </p:spPr>
      </p:pic>
      <p:sp>
        <p:nvSpPr>
          <p:cNvPr id="534" name="Google Shape;534;p40"/>
          <p:cNvSpPr/>
          <p:nvPr/>
        </p:nvSpPr>
        <p:spPr>
          <a:xfrm>
            <a:off x="1407100" y="0"/>
            <a:ext cx="254700" cy="21045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5" name="Google Shape;535;p40"/>
          <p:cNvSpPr txBox="1"/>
          <p:nvPr/>
        </p:nvSpPr>
        <p:spPr>
          <a:xfrm>
            <a:off x="1828350" y="547650"/>
            <a:ext cx="70356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O Eterno Retorno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36" name="Google Shape;536;p40"/>
          <p:cNvSpPr/>
          <p:nvPr/>
        </p:nvSpPr>
        <p:spPr>
          <a:xfrm rot="-5400000">
            <a:off x="945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7" name="Google Shape;537;p40"/>
          <p:cNvSpPr/>
          <p:nvPr/>
        </p:nvSpPr>
        <p:spPr>
          <a:xfrm rot="10800000">
            <a:off x="996090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8" name="Google Shape;538;p40"/>
          <p:cNvSpPr/>
          <p:nvPr/>
        </p:nvSpPr>
        <p:spPr>
          <a:xfrm rot="5400000">
            <a:off x="9960900" y="-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40"/>
          <p:cNvSpPr txBox="1"/>
          <p:nvPr/>
        </p:nvSpPr>
        <p:spPr>
          <a:xfrm>
            <a:off x="276050" y="547650"/>
            <a:ext cx="9645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05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40" name="Google Shape;540;p40"/>
          <p:cNvSpPr txBox="1"/>
          <p:nvPr/>
        </p:nvSpPr>
        <p:spPr>
          <a:xfrm>
            <a:off x="1346550" y="2588225"/>
            <a:ext cx="7998900" cy="25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24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Enfrente o paradoxo do eterno retorno nas profundezas do labirinto. A recursão é uma técnica poderosa onde funções chamam a si mesmas para resolver problemas complexos de maneira elegante. Domine este conceito para quebrar o ciclo.</a:t>
            </a:r>
            <a:endParaRPr i="1" sz="24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41" name="Google Shape;541;p40"/>
          <p:cNvSpPr txBox="1"/>
          <p:nvPr/>
        </p:nvSpPr>
        <p:spPr>
          <a:xfrm>
            <a:off x="1828350" y="5248025"/>
            <a:ext cx="58155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2"/>
                </a:solidFill>
                <a:latin typeface="Lora Medium"/>
                <a:ea typeface="Lora Medium"/>
                <a:cs typeface="Lora Medium"/>
                <a:sym typeface="Lora Medium"/>
              </a:rPr>
              <a:t>Assuntos abordados</a:t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  <p:sp>
        <p:nvSpPr>
          <p:cNvPr id="542" name="Google Shape;542;p40"/>
          <p:cNvSpPr txBox="1"/>
          <p:nvPr/>
        </p:nvSpPr>
        <p:spPr>
          <a:xfrm>
            <a:off x="1346700" y="6131800"/>
            <a:ext cx="7998900" cy="25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318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ora"/>
              <a:buChar char="●"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Conceito de recursão.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-4318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ora"/>
              <a:buChar char="●"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Exemplos de problemas recursivos.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43" name="Google Shape;543;p40"/>
          <p:cNvSpPr txBox="1"/>
          <p:nvPr/>
        </p:nvSpPr>
        <p:spPr>
          <a:xfrm>
            <a:off x="1828350" y="7987425"/>
            <a:ext cx="58155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2"/>
                </a:solidFill>
                <a:latin typeface="Lora Medium"/>
                <a:ea typeface="Lora Medium"/>
                <a:cs typeface="Lora Medium"/>
                <a:sym typeface="Lora Medium"/>
              </a:rPr>
              <a:t>Detalhamento</a:t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  <p:sp>
        <p:nvSpPr>
          <p:cNvPr id="544" name="Google Shape;544;p40"/>
          <p:cNvSpPr txBox="1"/>
          <p:nvPr/>
        </p:nvSpPr>
        <p:spPr>
          <a:xfrm>
            <a:off x="1346700" y="8858925"/>
            <a:ext cx="7998900" cy="25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Recursão é uma técnica onde uma função chama a si mesma para resolver subproblemas menores de um problema maior. É útil para problemas que podem ser divididos em partes semelhantes.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45" name="Google Shape;545;p40"/>
          <p:cNvSpPr txBox="1"/>
          <p:nvPr>
            <p:ph idx="12" type="sldNum"/>
          </p:nvPr>
        </p:nvSpPr>
        <p:spPr>
          <a:xfrm>
            <a:off x="9906772" y="13708144"/>
            <a:ext cx="641400" cy="1157100"/>
          </a:xfrm>
          <a:prstGeom prst="rect">
            <a:avLst/>
          </a:prstGeom>
        </p:spPr>
        <p:txBody>
          <a:bodyPr anchorCtr="0" anchor="ctr" bIns="129675" lIns="129675" spcFirstLastPara="1" rIns="129675" wrap="square" tIns="1296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0" name="Google Shape;550;p41"/>
          <p:cNvPicPr preferRelativeResize="0"/>
          <p:nvPr/>
        </p:nvPicPr>
        <p:blipFill rotWithShape="1">
          <a:blip r:embed="rId3">
            <a:alphaModFix/>
          </a:blip>
          <a:srcRect b="7015" l="11033" r="13958" t="7110"/>
          <a:stretch/>
        </p:blipFill>
        <p:spPr>
          <a:xfrm>
            <a:off x="0" y="0"/>
            <a:ext cx="10692301" cy="15119999"/>
          </a:xfrm>
          <a:prstGeom prst="rect">
            <a:avLst/>
          </a:prstGeom>
          <a:noFill/>
          <a:ln>
            <a:noFill/>
          </a:ln>
        </p:spPr>
      </p:pic>
      <p:sp>
        <p:nvSpPr>
          <p:cNvPr id="551" name="Google Shape;551;p41"/>
          <p:cNvSpPr/>
          <p:nvPr/>
        </p:nvSpPr>
        <p:spPr>
          <a:xfrm>
            <a:off x="1407100" y="0"/>
            <a:ext cx="254700" cy="21045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2" name="Google Shape;552;p41"/>
          <p:cNvSpPr/>
          <p:nvPr/>
        </p:nvSpPr>
        <p:spPr>
          <a:xfrm rot="-5400000">
            <a:off x="945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3" name="Google Shape;553;p41"/>
          <p:cNvSpPr/>
          <p:nvPr/>
        </p:nvSpPr>
        <p:spPr>
          <a:xfrm rot="10800000">
            <a:off x="996090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4" name="Google Shape;554;p41"/>
          <p:cNvSpPr/>
          <p:nvPr/>
        </p:nvSpPr>
        <p:spPr>
          <a:xfrm rot="5400000">
            <a:off x="9960900" y="-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5" name="Google Shape;555;p41"/>
          <p:cNvSpPr txBox="1"/>
          <p:nvPr/>
        </p:nvSpPr>
        <p:spPr>
          <a:xfrm>
            <a:off x="1828350" y="2509575"/>
            <a:ext cx="58155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2"/>
                </a:solidFill>
                <a:latin typeface="Lora Medium"/>
                <a:ea typeface="Lora Medium"/>
                <a:cs typeface="Lora Medium"/>
                <a:sym typeface="Lora Medium"/>
              </a:rPr>
              <a:t>Problemas</a:t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  <p:sp>
        <p:nvSpPr>
          <p:cNvPr id="556" name="Google Shape;556;p41"/>
          <p:cNvSpPr txBox="1"/>
          <p:nvPr/>
        </p:nvSpPr>
        <p:spPr>
          <a:xfrm>
            <a:off x="1346550" y="3381075"/>
            <a:ext cx="7998900" cy="185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318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ora"/>
              <a:buAutoNum type="arabicPeriod"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Calcular a soma de números de 1 a n recursivamente.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-4318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ora"/>
              <a:buAutoNum type="arabicPeriod"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Implementar a sequência de Fibonacci recursivamente.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57" name="Google Shape;557;p41"/>
          <p:cNvSpPr txBox="1"/>
          <p:nvPr/>
        </p:nvSpPr>
        <p:spPr>
          <a:xfrm>
            <a:off x="2340300" y="13827000"/>
            <a:ext cx="6011400" cy="5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24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Graça perdida próxima…</a:t>
            </a:r>
            <a:endParaRPr i="1" sz="24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58" name="Google Shape;558;p41"/>
          <p:cNvSpPr txBox="1"/>
          <p:nvPr/>
        </p:nvSpPr>
        <p:spPr>
          <a:xfrm>
            <a:off x="1828063" y="6049400"/>
            <a:ext cx="70356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2"/>
                </a:solidFill>
                <a:latin typeface="Lora Medium"/>
                <a:ea typeface="Lora Medium"/>
                <a:cs typeface="Lora Medium"/>
                <a:sym typeface="Lora Medium"/>
              </a:rPr>
              <a:t>Trecho do código em C++</a:t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  <p:sp>
        <p:nvSpPr>
          <p:cNvPr id="559" name="Google Shape;559;p41"/>
          <p:cNvSpPr txBox="1"/>
          <p:nvPr/>
        </p:nvSpPr>
        <p:spPr>
          <a:xfrm>
            <a:off x="1828350" y="547650"/>
            <a:ext cx="70356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O Eterno Retorno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60" name="Google Shape;560;p41"/>
          <p:cNvSpPr txBox="1"/>
          <p:nvPr/>
        </p:nvSpPr>
        <p:spPr>
          <a:xfrm>
            <a:off x="276050" y="547650"/>
            <a:ext cx="9645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05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561" name="Google Shape;561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4863" y="7231850"/>
            <a:ext cx="10162028" cy="4783301"/>
          </a:xfrm>
          <a:prstGeom prst="rect">
            <a:avLst/>
          </a:prstGeom>
          <a:noFill/>
          <a:ln>
            <a:noFill/>
          </a:ln>
        </p:spPr>
      </p:pic>
      <p:sp>
        <p:nvSpPr>
          <p:cNvPr id="562" name="Google Shape;562;p41"/>
          <p:cNvSpPr txBox="1"/>
          <p:nvPr>
            <p:ph idx="12" type="sldNum"/>
          </p:nvPr>
        </p:nvSpPr>
        <p:spPr>
          <a:xfrm>
            <a:off x="9906772" y="13708144"/>
            <a:ext cx="641400" cy="1157100"/>
          </a:xfrm>
          <a:prstGeom prst="rect">
            <a:avLst/>
          </a:prstGeom>
        </p:spPr>
        <p:txBody>
          <a:bodyPr anchorCtr="0" anchor="ctr" bIns="129675" lIns="129675" spcFirstLastPara="1" rIns="129675" wrap="square" tIns="1296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5"/>
          <p:cNvPicPr preferRelativeResize="0"/>
          <p:nvPr/>
        </p:nvPicPr>
        <p:blipFill rotWithShape="1">
          <a:blip r:embed="rId3">
            <a:alphaModFix/>
          </a:blip>
          <a:srcRect b="7015" l="11033" r="13958" t="7110"/>
          <a:stretch/>
        </p:blipFill>
        <p:spPr>
          <a:xfrm>
            <a:off x="0" y="0"/>
            <a:ext cx="10692301" cy="15119999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5"/>
          <p:cNvSpPr/>
          <p:nvPr/>
        </p:nvSpPr>
        <p:spPr>
          <a:xfrm>
            <a:off x="8882450" y="-1181100"/>
            <a:ext cx="354300" cy="99540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5"/>
          <p:cNvSpPr/>
          <p:nvPr/>
        </p:nvSpPr>
        <p:spPr>
          <a:xfrm>
            <a:off x="797450" y="0"/>
            <a:ext cx="354300" cy="21045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5"/>
          <p:cNvSpPr/>
          <p:nvPr/>
        </p:nvSpPr>
        <p:spPr>
          <a:xfrm>
            <a:off x="283725" y="2104500"/>
            <a:ext cx="2512800" cy="63174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5"/>
          <p:cNvSpPr/>
          <p:nvPr/>
        </p:nvSpPr>
        <p:spPr>
          <a:xfrm>
            <a:off x="664724" y="2403371"/>
            <a:ext cx="2512800" cy="63174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5"/>
          <p:cNvSpPr/>
          <p:nvPr/>
        </p:nvSpPr>
        <p:spPr>
          <a:xfrm>
            <a:off x="1045724" y="2702241"/>
            <a:ext cx="2512800" cy="63174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5"/>
          <p:cNvSpPr/>
          <p:nvPr/>
        </p:nvSpPr>
        <p:spPr>
          <a:xfrm>
            <a:off x="1429155" y="3003019"/>
            <a:ext cx="2512800" cy="63174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5"/>
          <p:cNvSpPr/>
          <p:nvPr/>
        </p:nvSpPr>
        <p:spPr>
          <a:xfrm>
            <a:off x="1810155" y="3301890"/>
            <a:ext cx="2512800" cy="63174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5"/>
          <p:cNvSpPr/>
          <p:nvPr/>
        </p:nvSpPr>
        <p:spPr>
          <a:xfrm>
            <a:off x="2191154" y="3600760"/>
            <a:ext cx="2512800" cy="63174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5"/>
          <p:cNvSpPr/>
          <p:nvPr/>
        </p:nvSpPr>
        <p:spPr>
          <a:xfrm rot="3132972">
            <a:off x="9005744" y="-3002525"/>
            <a:ext cx="2512880" cy="576541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5"/>
          <p:cNvSpPr/>
          <p:nvPr/>
        </p:nvSpPr>
        <p:spPr>
          <a:xfrm rot="3132972">
            <a:off x="9023586" y="-2534295"/>
            <a:ext cx="2512880" cy="576541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5"/>
          <p:cNvSpPr/>
          <p:nvPr/>
        </p:nvSpPr>
        <p:spPr>
          <a:xfrm rot="3132972">
            <a:off x="9041428" y="-2066065"/>
            <a:ext cx="2512880" cy="576541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5"/>
          <p:cNvSpPr/>
          <p:nvPr/>
        </p:nvSpPr>
        <p:spPr>
          <a:xfrm rot="3132972">
            <a:off x="9059383" y="-1594846"/>
            <a:ext cx="2512880" cy="576541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5"/>
          <p:cNvSpPr/>
          <p:nvPr/>
        </p:nvSpPr>
        <p:spPr>
          <a:xfrm rot="3132972">
            <a:off x="9077225" y="-1126616"/>
            <a:ext cx="2512880" cy="576541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5"/>
          <p:cNvSpPr/>
          <p:nvPr/>
        </p:nvSpPr>
        <p:spPr>
          <a:xfrm rot="3132972">
            <a:off x="9095067" y="-658386"/>
            <a:ext cx="2512880" cy="576541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5"/>
          <p:cNvSpPr/>
          <p:nvPr/>
        </p:nvSpPr>
        <p:spPr>
          <a:xfrm>
            <a:off x="7803200" y="8772800"/>
            <a:ext cx="2512800" cy="80535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5"/>
          <p:cNvSpPr/>
          <p:nvPr/>
        </p:nvSpPr>
        <p:spPr>
          <a:xfrm>
            <a:off x="8184200" y="9153800"/>
            <a:ext cx="2512800" cy="80535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5"/>
          <p:cNvSpPr/>
          <p:nvPr/>
        </p:nvSpPr>
        <p:spPr>
          <a:xfrm>
            <a:off x="8565200" y="9534800"/>
            <a:ext cx="2512800" cy="80535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5"/>
          <p:cNvSpPr/>
          <p:nvPr/>
        </p:nvSpPr>
        <p:spPr>
          <a:xfrm>
            <a:off x="8948632" y="9918232"/>
            <a:ext cx="2512800" cy="80535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5"/>
          <p:cNvSpPr/>
          <p:nvPr/>
        </p:nvSpPr>
        <p:spPr>
          <a:xfrm>
            <a:off x="9329632" y="10299232"/>
            <a:ext cx="2512800" cy="80535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5"/>
          <p:cNvSpPr/>
          <p:nvPr/>
        </p:nvSpPr>
        <p:spPr>
          <a:xfrm>
            <a:off x="9710632" y="10680232"/>
            <a:ext cx="2512800" cy="80535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5"/>
          <p:cNvSpPr/>
          <p:nvPr/>
        </p:nvSpPr>
        <p:spPr>
          <a:xfrm>
            <a:off x="0" y="13962775"/>
            <a:ext cx="10692000" cy="4329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5"/>
          <p:cNvSpPr txBox="1"/>
          <p:nvPr/>
        </p:nvSpPr>
        <p:spPr>
          <a:xfrm>
            <a:off x="5647675" y="5387450"/>
            <a:ext cx="3144900" cy="251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0">
                <a:solidFill>
                  <a:srgbClr val="593949"/>
                </a:solidFill>
                <a:latin typeface="Lora"/>
                <a:ea typeface="Lora"/>
                <a:cs typeface="Lora"/>
                <a:sym typeface="Lora"/>
              </a:rPr>
              <a:t>01</a:t>
            </a:r>
            <a:endParaRPr b="1" sz="16000">
              <a:solidFill>
                <a:srgbClr val="593949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99" name="Google Shape;99;p15"/>
          <p:cNvSpPr txBox="1"/>
          <p:nvPr/>
        </p:nvSpPr>
        <p:spPr>
          <a:xfrm>
            <a:off x="729675" y="10234675"/>
            <a:ext cx="6573600" cy="30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7200">
                <a:solidFill>
                  <a:srgbClr val="593949"/>
                </a:solidFill>
                <a:latin typeface="Lora"/>
                <a:ea typeface="Lora"/>
                <a:cs typeface="Lora"/>
                <a:sym typeface="Lora"/>
              </a:rPr>
              <a:t>O Despertar no Reino das Variáveis</a:t>
            </a:r>
            <a:endParaRPr b="1" sz="7200">
              <a:solidFill>
                <a:srgbClr val="593949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7200">
              <a:solidFill>
                <a:srgbClr val="593949"/>
              </a:solidFill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7" name="Google Shape;567;p42"/>
          <p:cNvPicPr preferRelativeResize="0"/>
          <p:nvPr/>
        </p:nvPicPr>
        <p:blipFill rotWithShape="1">
          <a:blip r:embed="rId3">
            <a:alphaModFix/>
          </a:blip>
          <a:srcRect b="7015" l="11033" r="13958" t="7110"/>
          <a:stretch/>
        </p:blipFill>
        <p:spPr>
          <a:xfrm>
            <a:off x="0" y="0"/>
            <a:ext cx="10692301" cy="15119999"/>
          </a:xfrm>
          <a:prstGeom prst="rect">
            <a:avLst/>
          </a:prstGeom>
          <a:noFill/>
          <a:ln>
            <a:noFill/>
          </a:ln>
        </p:spPr>
      </p:pic>
      <p:sp>
        <p:nvSpPr>
          <p:cNvPr id="568" name="Google Shape;568;p42"/>
          <p:cNvSpPr/>
          <p:nvPr/>
        </p:nvSpPr>
        <p:spPr>
          <a:xfrm>
            <a:off x="1407100" y="0"/>
            <a:ext cx="254700" cy="21045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9" name="Google Shape;569;p42"/>
          <p:cNvSpPr/>
          <p:nvPr/>
        </p:nvSpPr>
        <p:spPr>
          <a:xfrm rot="-5400000">
            <a:off x="945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0" name="Google Shape;570;p42"/>
          <p:cNvSpPr/>
          <p:nvPr/>
        </p:nvSpPr>
        <p:spPr>
          <a:xfrm rot="10800000">
            <a:off x="996090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1" name="Google Shape;571;p42"/>
          <p:cNvSpPr/>
          <p:nvPr/>
        </p:nvSpPr>
        <p:spPr>
          <a:xfrm rot="5400000">
            <a:off x="9960900" y="-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" name="Google Shape;572;p42"/>
          <p:cNvSpPr txBox="1"/>
          <p:nvPr/>
        </p:nvSpPr>
        <p:spPr>
          <a:xfrm>
            <a:off x="1828350" y="2509575"/>
            <a:ext cx="70356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2"/>
                </a:solidFill>
                <a:latin typeface="Lora Medium"/>
                <a:ea typeface="Lora Medium"/>
                <a:cs typeface="Lora Medium"/>
                <a:sym typeface="Lora Medium"/>
              </a:rPr>
              <a:t>Trecho do código em Java</a:t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  <p:sp>
        <p:nvSpPr>
          <p:cNvPr id="573" name="Google Shape;573;p42"/>
          <p:cNvSpPr txBox="1"/>
          <p:nvPr/>
        </p:nvSpPr>
        <p:spPr>
          <a:xfrm>
            <a:off x="1828338" y="8537875"/>
            <a:ext cx="70356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2"/>
                </a:solidFill>
                <a:latin typeface="Lora Medium"/>
                <a:ea typeface="Lora Medium"/>
                <a:cs typeface="Lora Medium"/>
                <a:sym typeface="Lora Medium"/>
              </a:rPr>
              <a:t>Trecho do código em Python</a:t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  <p:sp>
        <p:nvSpPr>
          <p:cNvPr id="574" name="Google Shape;574;p42"/>
          <p:cNvSpPr txBox="1"/>
          <p:nvPr/>
        </p:nvSpPr>
        <p:spPr>
          <a:xfrm>
            <a:off x="1828350" y="547650"/>
            <a:ext cx="70356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O Eterno Retorno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75" name="Google Shape;575;p42"/>
          <p:cNvSpPr txBox="1"/>
          <p:nvPr/>
        </p:nvSpPr>
        <p:spPr>
          <a:xfrm>
            <a:off x="276050" y="547650"/>
            <a:ext cx="9645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05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576" name="Google Shape;576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6050" y="3500025"/>
            <a:ext cx="10162028" cy="4172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7" name="Google Shape;577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6050" y="9409375"/>
            <a:ext cx="10162028" cy="4272226"/>
          </a:xfrm>
          <a:prstGeom prst="rect">
            <a:avLst/>
          </a:prstGeom>
          <a:noFill/>
          <a:ln>
            <a:noFill/>
          </a:ln>
        </p:spPr>
      </p:pic>
      <p:sp>
        <p:nvSpPr>
          <p:cNvPr id="578" name="Google Shape;578;p42"/>
          <p:cNvSpPr txBox="1"/>
          <p:nvPr>
            <p:ph idx="12" type="sldNum"/>
          </p:nvPr>
        </p:nvSpPr>
        <p:spPr>
          <a:xfrm>
            <a:off x="9906772" y="13708144"/>
            <a:ext cx="641400" cy="1157100"/>
          </a:xfrm>
          <a:prstGeom prst="rect">
            <a:avLst/>
          </a:prstGeom>
        </p:spPr>
        <p:txBody>
          <a:bodyPr anchorCtr="0" anchor="ctr" bIns="129675" lIns="129675" spcFirstLastPara="1" rIns="129675" wrap="square" tIns="1296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2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3" name="Google Shape;583;p43"/>
          <p:cNvPicPr preferRelativeResize="0"/>
          <p:nvPr/>
        </p:nvPicPr>
        <p:blipFill rotWithShape="1">
          <a:blip r:embed="rId3">
            <a:alphaModFix/>
          </a:blip>
          <a:srcRect b="7015" l="11033" r="13958" t="7110"/>
          <a:stretch/>
        </p:blipFill>
        <p:spPr>
          <a:xfrm>
            <a:off x="0" y="0"/>
            <a:ext cx="10692301" cy="15119999"/>
          </a:xfrm>
          <a:prstGeom prst="rect">
            <a:avLst/>
          </a:prstGeom>
          <a:noFill/>
          <a:ln>
            <a:noFill/>
          </a:ln>
        </p:spPr>
      </p:pic>
      <p:sp>
        <p:nvSpPr>
          <p:cNvPr id="584" name="Google Shape;584;p43"/>
          <p:cNvSpPr/>
          <p:nvPr/>
        </p:nvSpPr>
        <p:spPr>
          <a:xfrm>
            <a:off x="8882450" y="-1181100"/>
            <a:ext cx="354300" cy="99540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5" name="Google Shape;585;p43"/>
          <p:cNvSpPr/>
          <p:nvPr/>
        </p:nvSpPr>
        <p:spPr>
          <a:xfrm>
            <a:off x="797450" y="0"/>
            <a:ext cx="354300" cy="21045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6" name="Google Shape;586;p43"/>
          <p:cNvSpPr/>
          <p:nvPr/>
        </p:nvSpPr>
        <p:spPr>
          <a:xfrm>
            <a:off x="283725" y="2104500"/>
            <a:ext cx="2512800" cy="63174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" name="Google Shape;587;p43"/>
          <p:cNvSpPr/>
          <p:nvPr/>
        </p:nvSpPr>
        <p:spPr>
          <a:xfrm>
            <a:off x="664724" y="2403371"/>
            <a:ext cx="2512800" cy="63174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" name="Google Shape;588;p43"/>
          <p:cNvSpPr/>
          <p:nvPr/>
        </p:nvSpPr>
        <p:spPr>
          <a:xfrm>
            <a:off x="1045724" y="2702241"/>
            <a:ext cx="2512800" cy="63174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9" name="Google Shape;589;p43"/>
          <p:cNvSpPr/>
          <p:nvPr/>
        </p:nvSpPr>
        <p:spPr>
          <a:xfrm>
            <a:off x="1429155" y="3003019"/>
            <a:ext cx="2512800" cy="63174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0" name="Google Shape;590;p43"/>
          <p:cNvSpPr/>
          <p:nvPr/>
        </p:nvSpPr>
        <p:spPr>
          <a:xfrm>
            <a:off x="1810155" y="3301890"/>
            <a:ext cx="2512800" cy="63174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1" name="Google Shape;591;p43"/>
          <p:cNvSpPr/>
          <p:nvPr/>
        </p:nvSpPr>
        <p:spPr>
          <a:xfrm>
            <a:off x="2191154" y="3600760"/>
            <a:ext cx="2512800" cy="63174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2" name="Google Shape;592;p43"/>
          <p:cNvSpPr/>
          <p:nvPr/>
        </p:nvSpPr>
        <p:spPr>
          <a:xfrm rot="3132972">
            <a:off x="9005744" y="-3002525"/>
            <a:ext cx="2512880" cy="576541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3" name="Google Shape;593;p43"/>
          <p:cNvSpPr/>
          <p:nvPr/>
        </p:nvSpPr>
        <p:spPr>
          <a:xfrm rot="3132972">
            <a:off x="9023586" y="-2534295"/>
            <a:ext cx="2512880" cy="576541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4" name="Google Shape;594;p43"/>
          <p:cNvSpPr/>
          <p:nvPr/>
        </p:nvSpPr>
        <p:spPr>
          <a:xfrm rot="3132972">
            <a:off x="9041428" y="-2066065"/>
            <a:ext cx="2512880" cy="576541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5" name="Google Shape;595;p43"/>
          <p:cNvSpPr/>
          <p:nvPr/>
        </p:nvSpPr>
        <p:spPr>
          <a:xfrm rot="3132972">
            <a:off x="9059383" y="-1594846"/>
            <a:ext cx="2512880" cy="576541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6" name="Google Shape;596;p43"/>
          <p:cNvSpPr/>
          <p:nvPr/>
        </p:nvSpPr>
        <p:spPr>
          <a:xfrm rot="3132972">
            <a:off x="9077225" y="-1126616"/>
            <a:ext cx="2512880" cy="576541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7" name="Google Shape;597;p43"/>
          <p:cNvSpPr/>
          <p:nvPr/>
        </p:nvSpPr>
        <p:spPr>
          <a:xfrm rot="3132972">
            <a:off x="9095067" y="-658386"/>
            <a:ext cx="2512880" cy="576541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8" name="Google Shape;598;p43"/>
          <p:cNvSpPr/>
          <p:nvPr/>
        </p:nvSpPr>
        <p:spPr>
          <a:xfrm>
            <a:off x="7803200" y="8772800"/>
            <a:ext cx="2512800" cy="80535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9" name="Google Shape;599;p43"/>
          <p:cNvSpPr/>
          <p:nvPr/>
        </p:nvSpPr>
        <p:spPr>
          <a:xfrm>
            <a:off x="8184200" y="9153800"/>
            <a:ext cx="2512800" cy="80535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0" name="Google Shape;600;p43"/>
          <p:cNvSpPr/>
          <p:nvPr/>
        </p:nvSpPr>
        <p:spPr>
          <a:xfrm>
            <a:off x="8565200" y="9534800"/>
            <a:ext cx="2512800" cy="80535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1" name="Google Shape;601;p43"/>
          <p:cNvSpPr/>
          <p:nvPr/>
        </p:nvSpPr>
        <p:spPr>
          <a:xfrm>
            <a:off x="8948632" y="9918232"/>
            <a:ext cx="2512800" cy="80535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" name="Google Shape;602;p43"/>
          <p:cNvSpPr/>
          <p:nvPr/>
        </p:nvSpPr>
        <p:spPr>
          <a:xfrm>
            <a:off x="9329632" y="10299232"/>
            <a:ext cx="2512800" cy="80535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3" name="Google Shape;603;p43"/>
          <p:cNvSpPr/>
          <p:nvPr/>
        </p:nvSpPr>
        <p:spPr>
          <a:xfrm>
            <a:off x="9710632" y="10680232"/>
            <a:ext cx="2512800" cy="80535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4" name="Google Shape;604;p43"/>
          <p:cNvSpPr/>
          <p:nvPr/>
        </p:nvSpPr>
        <p:spPr>
          <a:xfrm>
            <a:off x="0" y="13962775"/>
            <a:ext cx="10692000" cy="4329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5" name="Google Shape;605;p43"/>
          <p:cNvSpPr txBox="1"/>
          <p:nvPr/>
        </p:nvSpPr>
        <p:spPr>
          <a:xfrm>
            <a:off x="5647675" y="5387450"/>
            <a:ext cx="3144900" cy="251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0">
                <a:solidFill>
                  <a:srgbClr val="593949"/>
                </a:solidFill>
                <a:latin typeface="Lora"/>
                <a:ea typeface="Lora"/>
                <a:cs typeface="Lora"/>
                <a:sym typeface="Lora"/>
              </a:rPr>
              <a:t>06</a:t>
            </a:r>
            <a:endParaRPr b="1" sz="16000">
              <a:solidFill>
                <a:srgbClr val="593949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606" name="Google Shape;606;p43"/>
          <p:cNvSpPr txBox="1"/>
          <p:nvPr/>
        </p:nvSpPr>
        <p:spPr>
          <a:xfrm>
            <a:off x="729675" y="10234675"/>
            <a:ext cx="6573600" cy="30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7200">
                <a:solidFill>
                  <a:srgbClr val="593949"/>
                </a:solidFill>
                <a:latin typeface="Lora"/>
                <a:ea typeface="Lora"/>
                <a:cs typeface="Lora"/>
                <a:sym typeface="Lora"/>
              </a:rPr>
              <a:t>Arsenal de Dados</a:t>
            </a:r>
            <a:endParaRPr b="1" sz="7200">
              <a:solidFill>
                <a:srgbClr val="593949"/>
              </a:solidFill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1" name="Google Shape;611;p44"/>
          <p:cNvPicPr preferRelativeResize="0"/>
          <p:nvPr/>
        </p:nvPicPr>
        <p:blipFill rotWithShape="1">
          <a:blip r:embed="rId3">
            <a:alphaModFix/>
          </a:blip>
          <a:srcRect b="7015" l="11033" r="13958" t="7110"/>
          <a:stretch/>
        </p:blipFill>
        <p:spPr>
          <a:xfrm>
            <a:off x="0" y="0"/>
            <a:ext cx="10692301" cy="15119999"/>
          </a:xfrm>
          <a:prstGeom prst="rect">
            <a:avLst/>
          </a:prstGeom>
          <a:noFill/>
          <a:ln>
            <a:noFill/>
          </a:ln>
        </p:spPr>
      </p:pic>
      <p:sp>
        <p:nvSpPr>
          <p:cNvPr id="612" name="Google Shape;612;p44"/>
          <p:cNvSpPr/>
          <p:nvPr/>
        </p:nvSpPr>
        <p:spPr>
          <a:xfrm>
            <a:off x="1407100" y="0"/>
            <a:ext cx="254700" cy="21045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3" name="Google Shape;613;p44"/>
          <p:cNvSpPr txBox="1"/>
          <p:nvPr/>
        </p:nvSpPr>
        <p:spPr>
          <a:xfrm>
            <a:off x="1828350" y="547650"/>
            <a:ext cx="70356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Arsenal de Dados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614" name="Google Shape;614;p44"/>
          <p:cNvSpPr/>
          <p:nvPr/>
        </p:nvSpPr>
        <p:spPr>
          <a:xfrm rot="-5400000">
            <a:off x="945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5" name="Google Shape;615;p44"/>
          <p:cNvSpPr/>
          <p:nvPr/>
        </p:nvSpPr>
        <p:spPr>
          <a:xfrm rot="10800000">
            <a:off x="996090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" name="Google Shape;616;p44"/>
          <p:cNvSpPr/>
          <p:nvPr/>
        </p:nvSpPr>
        <p:spPr>
          <a:xfrm rot="5400000">
            <a:off x="9960900" y="-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7" name="Google Shape;617;p44"/>
          <p:cNvSpPr txBox="1"/>
          <p:nvPr/>
        </p:nvSpPr>
        <p:spPr>
          <a:xfrm>
            <a:off x="276050" y="547650"/>
            <a:ext cx="9645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06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618" name="Google Shape;618;p44"/>
          <p:cNvSpPr txBox="1"/>
          <p:nvPr/>
        </p:nvSpPr>
        <p:spPr>
          <a:xfrm>
            <a:off x="1346550" y="2588225"/>
            <a:ext cx="7998900" cy="25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24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Para enfrentar inimigos mais formidáveis, o herói precisa de um arsenal melhor. Explore arrays, listas, pilhas, filas e outras estruturas de dados essenciais que armazenam e organizam informações de maneira eficiente.</a:t>
            </a:r>
            <a:endParaRPr i="1" sz="24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619" name="Google Shape;619;p44"/>
          <p:cNvSpPr txBox="1"/>
          <p:nvPr/>
        </p:nvSpPr>
        <p:spPr>
          <a:xfrm>
            <a:off x="1828350" y="5248025"/>
            <a:ext cx="58155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2"/>
                </a:solidFill>
                <a:latin typeface="Lora Medium"/>
                <a:ea typeface="Lora Medium"/>
                <a:cs typeface="Lora Medium"/>
                <a:sym typeface="Lora Medium"/>
              </a:rPr>
              <a:t>Assuntos abordados</a:t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  <p:sp>
        <p:nvSpPr>
          <p:cNvPr id="620" name="Google Shape;620;p44"/>
          <p:cNvSpPr txBox="1"/>
          <p:nvPr/>
        </p:nvSpPr>
        <p:spPr>
          <a:xfrm>
            <a:off x="1346700" y="6131800"/>
            <a:ext cx="7998900" cy="25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318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ora"/>
              <a:buChar char="●"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Arrays e listas.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-4318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ora"/>
              <a:buChar char="●"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Pilhas e filas.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621" name="Google Shape;621;p44"/>
          <p:cNvSpPr txBox="1"/>
          <p:nvPr/>
        </p:nvSpPr>
        <p:spPr>
          <a:xfrm>
            <a:off x="1828350" y="7987425"/>
            <a:ext cx="58155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2"/>
                </a:solidFill>
                <a:latin typeface="Lora Medium"/>
                <a:ea typeface="Lora Medium"/>
                <a:cs typeface="Lora Medium"/>
                <a:sym typeface="Lora Medium"/>
              </a:rPr>
              <a:t>Explicação breve</a:t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  <p:sp>
        <p:nvSpPr>
          <p:cNvPr id="622" name="Google Shape;622;p44"/>
          <p:cNvSpPr txBox="1"/>
          <p:nvPr/>
        </p:nvSpPr>
        <p:spPr>
          <a:xfrm>
            <a:off x="1346700" y="8858925"/>
            <a:ext cx="7998900" cy="25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Estruturas de dados como arrays e listas permitem armazenar e manipular coleções de dados. Pilhas (stacks) e filas (queues) são usadas para gerenciar dados de maneira específica.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623" name="Google Shape;623;p44"/>
          <p:cNvSpPr txBox="1"/>
          <p:nvPr>
            <p:ph idx="12" type="sldNum"/>
          </p:nvPr>
        </p:nvSpPr>
        <p:spPr>
          <a:xfrm>
            <a:off x="9906772" y="13708144"/>
            <a:ext cx="641400" cy="1157100"/>
          </a:xfrm>
          <a:prstGeom prst="rect">
            <a:avLst/>
          </a:prstGeom>
        </p:spPr>
        <p:txBody>
          <a:bodyPr anchorCtr="0" anchor="ctr" bIns="129675" lIns="129675" spcFirstLastPara="1" rIns="129675" wrap="square" tIns="1296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8" name="Google Shape;628;p45"/>
          <p:cNvPicPr preferRelativeResize="0"/>
          <p:nvPr/>
        </p:nvPicPr>
        <p:blipFill rotWithShape="1">
          <a:blip r:embed="rId3">
            <a:alphaModFix/>
          </a:blip>
          <a:srcRect b="7015" l="11033" r="13958" t="7110"/>
          <a:stretch/>
        </p:blipFill>
        <p:spPr>
          <a:xfrm>
            <a:off x="0" y="0"/>
            <a:ext cx="10692301" cy="15119999"/>
          </a:xfrm>
          <a:prstGeom prst="rect">
            <a:avLst/>
          </a:prstGeom>
          <a:noFill/>
          <a:ln>
            <a:noFill/>
          </a:ln>
        </p:spPr>
      </p:pic>
      <p:sp>
        <p:nvSpPr>
          <p:cNvPr id="629" name="Google Shape;629;p45"/>
          <p:cNvSpPr/>
          <p:nvPr/>
        </p:nvSpPr>
        <p:spPr>
          <a:xfrm>
            <a:off x="1407100" y="0"/>
            <a:ext cx="254700" cy="21045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" name="Google Shape;630;p45"/>
          <p:cNvSpPr/>
          <p:nvPr/>
        </p:nvSpPr>
        <p:spPr>
          <a:xfrm rot="-5400000">
            <a:off x="945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" name="Google Shape;631;p45"/>
          <p:cNvSpPr/>
          <p:nvPr/>
        </p:nvSpPr>
        <p:spPr>
          <a:xfrm rot="10800000">
            <a:off x="996090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2" name="Google Shape;632;p45"/>
          <p:cNvSpPr/>
          <p:nvPr/>
        </p:nvSpPr>
        <p:spPr>
          <a:xfrm rot="5400000">
            <a:off x="9960900" y="-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3" name="Google Shape;633;p45"/>
          <p:cNvSpPr txBox="1"/>
          <p:nvPr/>
        </p:nvSpPr>
        <p:spPr>
          <a:xfrm>
            <a:off x="1828350" y="2433975"/>
            <a:ext cx="58155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2"/>
                </a:solidFill>
                <a:latin typeface="Lora Medium"/>
                <a:ea typeface="Lora Medium"/>
                <a:cs typeface="Lora Medium"/>
                <a:sym typeface="Lora Medium"/>
              </a:rPr>
              <a:t>Detalhamento</a:t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  <p:sp>
        <p:nvSpPr>
          <p:cNvPr id="634" name="Google Shape;634;p45"/>
          <p:cNvSpPr txBox="1"/>
          <p:nvPr/>
        </p:nvSpPr>
        <p:spPr>
          <a:xfrm>
            <a:off x="1346700" y="3305475"/>
            <a:ext cx="7998900" cy="93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Arrays e Listas:</a:t>
            </a:r>
            <a:endParaRPr sz="40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Arrays: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Descrição: Coleção de elementos de mesmo tipo armazenados em posições contíguas na memória.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Uso: Boa performance de acesso direto (indexado).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Limitação: Tamanho fixo após a criação.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Listas: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Descrição: Coleção de elementos, geralmente de mesmo tipo, com tamanho dinâmico.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Uso: Fácil inserção e remoção de elementos.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Limitação: Acesso mais lento comparado a arrays.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635" name="Google Shape;635;p45"/>
          <p:cNvSpPr txBox="1"/>
          <p:nvPr/>
        </p:nvSpPr>
        <p:spPr>
          <a:xfrm>
            <a:off x="1828350" y="547650"/>
            <a:ext cx="70356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Arsenal de Dados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636" name="Google Shape;636;p45"/>
          <p:cNvSpPr txBox="1"/>
          <p:nvPr/>
        </p:nvSpPr>
        <p:spPr>
          <a:xfrm>
            <a:off x="276050" y="547650"/>
            <a:ext cx="9645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06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637" name="Google Shape;637;p45"/>
          <p:cNvSpPr txBox="1"/>
          <p:nvPr>
            <p:ph idx="12" type="sldNum"/>
          </p:nvPr>
        </p:nvSpPr>
        <p:spPr>
          <a:xfrm>
            <a:off x="9906772" y="13708144"/>
            <a:ext cx="641400" cy="1157100"/>
          </a:xfrm>
          <a:prstGeom prst="rect">
            <a:avLst/>
          </a:prstGeom>
        </p:spPr>
        <p:txBody>
          <a:bodyPr anchorCtr="0" anchor="ctr" bIns="129675" lIns="129675" spcFirstLastPara="1" rIns="129675" wrap="square" tIns="1296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2" name="Google Shape;642;p46"/>
          <p:cNvPicPr preferRelativeResize="0"/>
          <p:nvPr/>
        </p:nvPicPr>
        <p:blipFill rotWithShape="1">
          <a:blip r:embed="rId3">
            <a:alphaModFix/>
          </a:blip>
          <a:srcRect b="7015" l="11033" r="13958" t="7110"/>
          <a:stretch/>
        </p:blipFill>
        <p:spPr>
          <a:xfrm>
            <a:off x="0" y="0"/>
            <a:ext cx="10692301" cy="15119999"/>
          </a:xfrm>
          <a:prstGeom prst="rect">
            <a:avLst/>
          </a:prstGeom>
          <a:noFill/>
          <a:ln>
            <a:noFill/>
          </a:ln>
        </p:spPr>
      </p:pic>
      <p:sp>
        <p:nvSpPr>
          <p:cNvPr id="643" name="Google Shape;643;p46"/>
          <p:cNvSpPr/>
          <p:nvPr/>
        </p:nvSpPr>
        <p:spPr>
          <a:xfrm>
            <a:off x="1407100" y="0"/>
            <a:ext cx="254700" cy="21045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4" name="Google Shape;644;p46"/>
          <p:cNvSpPr/>
          <p:nvPr/>
        </p:nvSpPr>
        <p:spPr>
          <a:xfrm rot="-5400000">
            <a:off x="945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5" name="Google Shape;645;p46"/>
          <p:cNvSpPr/>
          <p:nvPr/>
        </p:nvSpPr>
        <p:spPr>
          <a:xfrm rot="10800000">
            <a:off x="996090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6" name="Google Shape;646;p46"/>
          <p:cNvSpPr/>
          <p:nvPr/>
        </p:nvSpPr>
        <p:spPr>
          <a:xfrm rot="5400000">
            <a:off x="9960900" y="-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7" name="Google Shape;647;p46"/>
          <p:cNvSpPr txBox="1"/>
          <p:nvPr/>
        </p:nvSpPr>
        <p:spPr>
          <a:xfrm>
            <a:off x="1828350" y="2433975"/>
            <a:ext cx="58155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2"/>
                </a:solidFill>
                <a:latin typeface="Lora Medium"/>
                <a:ea typeface="Lora Medium"/>
                <a:cs typeface="Lora Medium"/>
                <a:sym typeface="Lora Medium"/>
              </a:rPr>
              <a:t>Detalhamento</a:t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  <p:sp>
        <p:nvSpPr>
          <p:cNvPr id="648" name="Google Shape;648;p46"/>
          <p:cNvSpPr txBox="1"/>
          <p:nvPr/>
        </p:nvSpPr>
        <p:spPr>
          <a:xfrm>
            <a:off x="1346700" y="3305475"/>
            <a:ext cx="7998900" cy="110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Pilhas e Filas:</a:t>
            </a:r>
            <a:endParaRPr sz="40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Pilhas (Stacks):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Descrição: Estrutura de dados onde o último elemento adicionado é o primeiro a ser removido (LIFO - Last In, First Out).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Uso: Ideal para problemas que requerem reversão de operações.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Filas (Queues):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Descrição: Estrutura de dados onde o primeiro elemento adicionado é o primeiro a ser removido (FIFO - First In, First Out).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Uso: Ideal para processos que requerem ordem de chegada, como filas de impressão.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649" name="Google Shape;649;p46"/>
          <p:cNvSpPr txBox="1"/>
          <p:nvPr/>
        </p:nvSpPr>
        <p:spPr>
          <a:xfrm>
            <a:off x="1828350" y="547650"/>
            <a:ext cx="70356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Arsenal de Dados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650" name="Google Shape;650;p46"/>
          <p:cNvSpPr txBox="1"/>
          <p:nvPr/>
        </p:nvSpPr>
        <p:spPr>
          <a:xfrm>
            <a:off x="276050" y="547650"/>
            <a:ext cx="9645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06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651" name="Google Shape;651;p46"/>
          <p:cNvSpPr txBox="1"/>
          <p:nvPr>
            <p:ph idx="12" type="sldNum"/>
          </p:nvPr>
        </p:nvSpPr>
        <p:spPr>
          <a:xfrm>
            <a:off x="9906772" y="13708144"/>
            <a:ext cx="641400" cy="1157100"/>
          </a:xfrm>
          <a:prstGeom prst="rect">
            <a:avLst/>
          </a:prstGeom>
        </p:spPr>
        <p:txBody>
          <a:bodyPr anchorCtr="0" anchor="ctr" bIns="129675" lIns="129675" spcFirstLastPara="1" rIns="129675" wrap="square" tIns="1296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6" name="Google Shape;656;p47"/>
          <p:cNvPicPr preferRelativeResize="0"/>
          <p:nvPr/>
        </p:nvPicPr>
        <p:blipFill rotWithShape="1">
          <a:blip r:embed="rId3">
            <a:alphaModFix/>
          </a:blip>
          <a:srcRect b="7015" l="11033" r="13958" t="7110"/>
          <a:stretch/>
        </p:blipFill>
        <p:spPr>
          <a:xfrm>
            <a:off x="0" y="0"/>
            <a:ext cx="10692301" cy="15119999"/>
          </a:xfrm>
          <a:prstGeom prst="rect">
            <a:avLst/>
          </a:prstGeom>
          <a:noFill/>
          <a:ln>
            <a:noFill/>
          </a:ln>
        </p:spPr>
      </p:pic>
      <p:sp>
        <p:nvSpPr>
          <p:cNvPr id="657" name="Google Shape;657;p47"/>
          <p:cNvSpPr/>
          <p:nvPr/>
        </p:nvSpPr>
        <p:spPr>
          <a:xfrm>
            <a:off x="1407100" y="0"/>
            <a:ext cx="254700" cy="21045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8" name="Google Shape;658;p47"/>
          <p:cNvSpPr/>
          <p:nvPr/>
        </p:nvSpPr>
        <p:spPr>
          <a:xfrm rot="-5400000">
            <a:off x="945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9" name="Google Shape;659;p47"/>
          <p:cNvSpPr/>
          <p:nvPr/>
        </p:nvSpPr>
        <p:spPr>
          <a:xfrm rot="10800000">
            <a:off x="996090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0" name="Google Shape;660;p47"/>
          <p:cNvSpPr/>
          <p:nvPr/>
        </p:nvSpPr>
        <p:spPr>
          <a:xfrm rot="5400000">
            <a:off x="9960900" y="-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1" name="Google Shape;661;p47"/>
          <p:cNvSpPr txBox="1"/>
          <p:nvPr/>
        </p:nvSpPr>
        <p:spPr>
          <a:xfrm>
            <a:off x="1828350" y="2433975"/>
            <a:ext cx="58155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2"/>
                </a:solidFill>
                <a:latin typeface="Lora Medium"/>
                <a:ea typeface="Lora Medium"/>
                <a:cs typeface="Lora Medium"/>
                <a:sym typeface="Lora Medium"/>
              </a:rPr>
              <a:t>Detalhamento</a:t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  <p:sp>
        <p:nvSpPr>
          <p:cNvPr id="662" name="Google Shape;662;p47"/>
          <p:cNvSpPr txBox="1"/>
          <p:nvPr/>
        </p:nvSpPr>
        <p:spPr>
          <a:xfrm>
            <a:off x="1346700" y="3305475"/>
            <a:ext cx="7998900" cy="7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Exemplos C++ e Java</a:t>
            </a: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: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663" name="Google Shape;663;p47"/>
          <p:cNvSpPr txBox="1"/>
          <p:nvPr/>
        </p:nvSpPr>
        <p:spPr>
          <a:xfrm>
            <a:off x="1828350" y="547650"/>
            <a:ext cx="70356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Arsenal de Dados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664" name="Google Shape;664;p47"/>
          <p:cNvSpPr txBox="1"/>
          <p:nvPr/>
        </p:nvSpPr>
        <p:spPr>
          <a:xfrm>
            <a:off x="276050" y="547650"/>
            <a:ext cx="9645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06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665" name="Google Shape;665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6150" y="4055476"/>
            <a:ext cx="9900575" cy="5250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6" name="Google Shape;666;p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6150" y="9724040"/>
            <a:ext cx="9900575" cy="4655409"/>
          </a:xfrm>
          <a:prstGeom prst="rect">
            <a:avLst/>
          </a:prstGeom>
          <a:noFill/>
          <a:ln>
            <a:noFill/>
          </a:ln>
        </p:spPr>
      </p:pic>
      <p:sp>
        <p:nvSpPr>
          <p:cNvPr id="667" name="Google Shape;667;p47"/>
          <p:cNvSpPr txBox="1"/>
          <p:nvPr>
            <p:ph idx="12" type="sldNum"/>
          </p:nvPr>
        </p:nvSpPr>
        <p:spPr>
          <a:xfrm>
            <a:off x="9906772" y="13708144"/>
            <a:ext cx="641400" cy="1157100"/>
          </a:xfrm>
          <a:prstGeom prst="rect">
            <a:avLst/>
          </a:prstGeom>
        </p:spPr>
        <p:txBody>
          <a:bodyPr anchorCtr="0" anchor="ctr" bIns="129675" lIns="129675" spcFirstLastPara="1" rIns="129675" wrap="square" tIns="1296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2" name="Google Shape;672;p48"/>
          <p:cNvPicPr preferRelativeResize="0"/>
          <p:nvPr/>
        </p:nvPicPr>
        <p:blipFill rotWithShape="1">
          <a:blip r:embed="rId3">
            <a:alphaModFix/>
          </a:blip>
          <a:srcRect b="7015" l="11033" r="13958" t="7110"/>
          <a:stretch/>
        </p:blipFill>
        <p:spPr>
          <a:xfrm>
            <a:off x="0" y="0"/>
            <a:ext cx="10692301" cy="15119999"/>
          </a:xfrm>
          <a:prstGeom prst="rect">
            <a:avLst/>
          </a:prstGeom>
          <a:noFill/>
          <a:ln>
            <a:noFill/>
          </a:ln>
        </p:spPr>
      </p:pic>
      <p:sp>
        <p:nvSpPr>
          <p:cNvPr id="673" name="Google Shape;673;p48"/>
          <p:cNvSpPr/>
          <p:nvPr/>
        </p:nvSpPr>
        <p:spPr>
          <a:xfrm>
            <a:off x="1407100" y="0"/>
            <a:ext cx="254700" cy="21045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4" name="Google Shape;674;p48"/>
          <p:cNvSpPr/>
          <p:nvPr/>
        </p:nvSpPr>
        <p:spPr>
          <a:xfrm rot="-5400000">
            <a:off x="945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5" name="Google Shape;675;p48"/>
          <p:cNvSpPr/>
          <p:nvPr/>
        </p:nvSpPr>
        <p:spPr>
          <a:xfrm rot="10800000">
            <a:off x="996090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6" name="Google Shape;676;p48"/>
          <p:cNvSpPr/>
          <p:nvPr/>
        </p:nvSpPr>
        <p:spPr>
          <a:xfrm rot="5400000">
            <a:off x="9960900" y="-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7" name="Google Shape;677;p48"/>
          <p:cNvSpPr txBox="1"/>
          <p:nvPr/>
        </p:nvSpPr>
        <p:spPr>
          <a:xfrm>
            <a:off x="1828350" y="2433975"/>
            <a:ext cx="58155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2"/>
                </a:solidFill>
                <a:latin typeface="Lora Medium"/>
                <a:ea typeface="Lora Medium"/>
                <a:cs typeface="Lora Medium"/>
                <a:sym typeface="Lora Medium"/>
              </a:rPr>
              <a:t>Detalhamento</a:t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  <p:sp>
        <p:nvSpPr>
          <p:cNvPr id="678" name="Google Shape;678;p48"/>
          <p:cNvSpPr txBox="1"/>
          <p:nvPr/>
        </p:nvSpPr>
        <p:spPr>
          <a:xfrm>
            <a:off x="1346700" y="3305475"/>
            <a:ext cx="7998900" cy="7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Exemplo Python: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679" name="Google Shape;679;p48"/>
          <p:cNvSpPr txBox="1"/>
          <p:nvPr/>
        </p:nvSpPr>
        <p:spPr>
          <a:xfrm>
            <a:off x="1828350" y="547650"/>
            <a:ext cx="70356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Arsenal de Dados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680" name="Google Shape;680;p48"/>
          <p:cNvSpPr txBox="1"/>
          <p:nvPr/>
        </p:nvSpPr>
        <p:spPr>
          <a:xfrm>
            <a:off x="276050" y="547650"/>
            <a:ext cx="9645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06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681" name="Google Shape;681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6775" y="4317100"/>
            <a:ext cx="9888748" cy="7059227"/>
          </a:xfrm>
          <a:prstGeom prst="rect">
            <a:avLst/>
          </a:prstGeom>
          <a:noFill/>
          <a:ln>
            <a:noFill/>
          </a:ln>
        </p:spPr>
      </p:pic>
      <p:sp>
        <p:nvSpPr>
          <p:cNvPr id="682" name="Google Shape;682;p48"/>
          <p:cNvSpPr txBox="1"/>
          <p:nvPr>
            <p:ph idx="12" type="sldNum"/>
          </p:nvPr>
        </p:nvSpPr>
        <p:spPr>
          <a:xfrm>
            <a:off x="9906772" y="13708144"/>
            <a:ext cx="641400" cy="1157100"/>
          </a:xfrm>
          <a:prstGeom prst="rect">
            <a:avLst/>
          </a:prstGeom>
        </p:spPr>
        <p:txBody>
          <a:bodyPr anchorCtr="0" anchor="ctr" bIns="129675" lIns="129675" spcFirstLastPara="1" rIns="129675" wrap="square" tIns="1296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7" name="Google Shape;687;p49"/>
          <p:cNvPicPr preferRelativeResize="0"/>
          <p:nvPr/>
        </p:nvPicPr>
        <p:blipFill rotWithShape="1">
          <a:blip r:embed="rId3">
            <a:alphaModFix/>
          </a:blip>
          <a:srcRect b="7015" l="11033" r="13958" t="7110"/>
          <a:stretch/>
        </p:blipFill>
        <p:spPr>
          <a:xfrm>
            <a:off x="0" y="0"/>
            <a:ext cx="10692301" cy="15119999"/>
          </a:xfrm>
          <a:prstGeom prst="rect">
            <a:avLst/>
          </a:prstGeom>
          <a:noFill/>
          <a:ln>
            <a:noFill/>
          </a:ln>
        </p:spPr>
      </p:pic>
      <p:sp>
        <p:nvSpPr>
          <p:cNvPr id="688" name="Google Shape;688;p49"/>
          <p:cNvSpPr/>
          <p:nvPr/>
        </p:nvSpPr>
        <p:spPr>
          <a:xfrm>
            <a:off x="1407100" y="0"/>
            <a:ext cx="254700" cy="21045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9" name="Google Shape;689;p49"/>
          <p:cNvSpPr/>
          <p:nvPr/>
        </p:nvSpPr>
        <p:spPr>
          <a:xfrm rot="-5400000">
            <a:off x="945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0" name="Google Shape;690;p49"/>
          <p:cNvSpPr/>
          <p:nvPr/>
        </p:nvSpPr>
        <p:spPr>
          <a:xfrm rot="10800000">
            <a:off x="996090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1" name="Google Shape;691;p49"/>
          <p:cNvSpPr/>
          <p:nvPr/>
        </p:nvSpPr>
        <p:spPr>
          <a:xfrm rot="5400000">
            <a:off x="9960900" y="-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2" name="Google Shape;692;p49"/>
          <p:cNvSpPr txBox="1"/>
          <p:nvPr/>
        </p:nvSpPr>
        <p:spPr>
          <a:xfrm>
            <a:off x="1828350" y="2509575"/>
            <a:ext cx="58155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2"/>
                </a:solidFill>
                <a:latin typeface="Lora Medium"/>
                <a:ea typeface="Lora Medium"/>
                <a:cs typeface="Lora Medium"/>
                <a:sym typeface="Lora Medium"/>
              </a:rPr>
              <a:t>Problemas</a:t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  <p:sp>
        <p:nvSpPr>
          <p:cNvPr id="693" name="Google Shape;693;p49"/>
          <p:cNvSpPr txBox="1"/>
          <p:nvPr/>
        </p:nvSpPr>
        <p:spPr>
          <a:xfrm>
            <a:off x="1346550" y="3381075"/>
            <a:ext cx="7998900" cy="185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318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ora"/>
              <a:buAutoNum type="arabicPeriod"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Armazenar e imprimir uma lista de nomes.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-4318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ora"/>
              <a:buAutoNum type="arabicPeriod"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Implementar uma pilha simples.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694" name="Google Shape;694;p49"/>
          <p:cNvSpPr txBox="1"/>
          <p:nvPr/>
        </p:nvSpPr>
        <p:spPr>
          <a:xfrm>
            <a:off x="2340300" y="13827000"/>
            <a:ext cx="6011400" cy="5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24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Graça perdida próxima…</a:t>
            </a:r>
            <a:endParaRPr i="1" sz="24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695" name="Google Shape;695;p49"/>
          <p:cNvSpPr txBox="1"/>
          <p:nvPr/>
        </p:nvSpPr>
        <p:spPr>
          <a:xfrm>
            <a:off x="1828063" y="6049400"/>
            <a:ext cx="70356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2"/>
                </a:solidFill>
                <a:latin typeface="Lora Medium"/>
                <a:ea typeface="Lora Medium"/>
                <a:cs typeface="Lora Medium"/>
                <a:sym typeface="Lora Medium"/>
              </a:rPr>
              <a:t>Trecho do código em C++</a:t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  <p:sp>
        <p:nvSpPr>
          <p:cNvPr id="696" name="Google Shape;696;p49"/>
          <p:cNvSpPr txBox="1"/>
          <p:nvPr/>
        </p:nvSpPr>
        <p:spPr>
          <a:xfrm>
            <a:off x="1828350" y="547650"/>
            <a:ext cx="70356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Arsenal de Dados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697" name="Google Shape;697;p49"/>
          <p:cNvSpPr txBox="1"/>
          <p:nvPr/>
        </p:nvSpPr>
        <p:spPr>
          <a:xfrm>
            <a:off x="276050" y="547650"/>
            <a:ext cx="9645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06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698" name="Google Shape;698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6050" y="7062900"/>
            <a:ext cx="10101228" cy="4286099"/>
          </a:xfrm>
          <a:prstGeom prst="rect">
            <a:avLst/>
          </a:prstGeom>
          <a:noFill/>
          <a:ln>
            <a:noFill/>
          </a:ln>
        </p:spPr>
      </p:pic>
      <p:sp>
        <p:nvSpPr>
          <p:cNvPr id="699" name="Google Shape;699;p49"/>
          <p:cNvSpPr txBox="1"/>
          <p:nvPr>
            <p:ph idx="12" type="sldNum"/>
          </p:nvPr>
        </p:nvSpPr>
        <p:spPr>
          <a:xfrm>
            <a:off x="9906772" y="13708144"/>
            <a:ext cx="641400" cy="1157100"/>
          </a:xfrm>
          <a:prstGeom prst="rect">
            <a:avLst/>
          </a:prstGeom>
        </p:spPr>
        <p:txBody>
          <a:bodyPr anchorCtr="0" anchor="ctr" bIns="129675" lIns="129675" spcFirstLastPara="1" rIns="129675" wrap="square" tIns="1296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4" name="Google Shape;704;p50"/>
          <p:cNvPicPr preferRelativeResize="0"/>
          <p:nvPr/>
        </p:nvPicPr>
        <p:blipFill rotWithShape="1">
          <a:blip r:embed="rId3">
            <a:alphaModFix/>
          </a:blip>
          <a:srcRect b="7015" l="11033" r="13958" t="7110"/>
          <a:stretch/>
        </p:blipFill>
        <p:spPr>
          <a:xfrm>
            <a:off x="0" y="0"/>
            <a:ext cx="10692301" cy="15119999"/>
          </a:xfrm>
          <a:prstGeom prst="rect">
            <a:avLst/>
          </a:prstGeom>
          <a:noFill/>
          <a:ln>
            <a:noFill/>
          </a:ln>
        </p:spPr>
      </p:pic>
      <p:sp>
        <p:nvSpPr>
          <p:cNvPr id="705" name="Google Shape;705;p50"/>
          <p:cNvSpPr/>
          <p:nvPr/>
        </p:nvSpPr>
        <p:spPr>
          <a:xfrm>
            <a:off x="1407100" y="0"/>
            <a:ext cx="254700" cy="21045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6" name="Google Shape;706;p50"/>
          <p:cNvSpPr/>
          <p:nvPr/>
        </p:nvSpPr>
        <p:spPr>
          <a:xfrm rot="-5400000">
            <a:off x="945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7" name="Google Shape;707;p50"/>
          <p:cNvSpPr/>
          <p:nvPr/>
        </p:nvSpPr>
        <p:spPr>
          <a:xfrm rot="10800000">
            <a:off x="996090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8" name="Google Shape;708;p50"/>
          <p:cNvSpPr/>
          <p:nvPr/>
        </p:nvSpPr>
        <p:spPr>
          <a:xfrm rot="5400000">
            <a:off x="9960900" y="-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9" name="Google Shape;709;p50"/>
          <p:cNvSpPr txBox="1"/>
          <p:nvPr/>
        </p:nvSpPr>
        <p:spPr>
          <a:xfrm>
            <a:off x="1828350" y="2509575"/>
            <a:ext cx="70356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2"/>
                </a:solidFill>
                <a:latin typeface="Lora Medium"/>
                <a:ea typeface="Lora Medium"/>
                <a:cs typeface="Lora Medium"/>
                <a:sym typeface="Lora Medium"/>
              </a:rPr>
              <a:t>Trecho do código em Java</a:t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  <p:sp>
        <p:nvSpPr>
          <p:cNvPr id="710" name="Google Shape;710;p50"/>
          <p:cNvSpPr txBox="1"/>
          <p:nvPr/>
        </p:nvSpPr>
        <p:spPr>
          <a:xfrm>
            <a:off x="1828338" y="8537875"/>
            <a:ext cx="70356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2"/>
                </a:solidFill>
                <a:latin typeface="Lora Medium"/>
                <a:ea typeface="Lora Medium"/>
                <a:cs typeface="Lora Medium"/>
                <a:sym typeface="Lora Medium"/>
              </a:rPr>
              <a:t>Trecho do código em Python</a:t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  <p:sp>
        <p:nvSpPr>
          <p:cNvPr id="711" name="Google Shape;711;p50"/>
          <p:cNvSpPr txBox="1"/>
          <p:nvPr/>
        </p:nvSpPr>
        <p:spPr>
          <a:xfrm>
            <a:off x="1828350" y="547650"/>
            <a:ext cx="70356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Arsenal de Dados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712" name="Google Shape;712;p50"/>
          <p:cNvSpPr txBox="1"/>
          <p:nvPr/>
        </p:nvSpPr>
        <p:spPr>
          <a:xfrm>
            <a:off x="276050" y="547650"/>
            <a:ext cx="9645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06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713" name="Google Shape;713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6050" y="3629500"/>
            <a:ext cx="10162028" cy="404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14" name="Google Shape;714;p5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6050" y="9479350"/>
            <a:ext cx="10162028" cy="4599691"/>
          </a:xfrm>
          <a:prstGeom prst="rect">
            <a:avLst/>
          </a:prstGeom>
          <a:noFill/>
          <a:ln>
            <a:noFill/>
          </a:ln>
        </p:spPr>
      </p:pic>
      <p:sp>
        <p:nvSpPr>
          <p:cNvPr id="715" name="Google Shape;715;p50"/>
          <p:cNvSpPr txBox="1"/>
          <p:nvPr>
            <p:ph idx="12" type="sldNum"/>
          </p:nvPr>
        </p:nvSpPr>
        <p:spPr>
          <a:xfrm>
            <a:off x="9906772" y="13708144"/>
            <a:ext cx="641400" cy="1157100"/>
          </a:xfrm>
          <a:prstGeom prst="rect">
            <a:avLst/>
          </a:prstGeom>
        </p:spPr>
        <p:txBody>
          <a:bodyPr anchorCtr="0" anchor="ctr" bIns="129675" lIns="129675" spcFirstLastPara="1" rIns="129675" wrap="square" tIns="1296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9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0" name="Google Shape;720;p51"/>
          <p:cNvPicPr preferRelativeResize="0"/>
          <p:nvPr/>
        </p:nvPicPr>
        <p:blipFill rotWithShape="1">
          <a:blip r:embed="rId3">
            <a:alphaModFix/>
          </a:blip>
          <a:srcRect b="7015" l="11033" r="13958" t="7110"/>
          <a:stretch/>
        </p:blipFill>
        <p:spPr>
          <a:xfrm>
            <a:off x="0" y="0"/>
            <a:ext cx="10692301" cy="15119999"/>
          </a:xfrm>
          <a:prstGeom prst="rect">
            <a:avLst/>
          </a:prstGeom>
          <a:noFill/>
          <a:ln>
            <a:noFill/>
          </a:ln>
        </p:spPr>
      </p:pic>
      <p:sp>
        <p:nvSpPr>
          <p:cNvPr id="721" name="Google Shape;721;p51"/>
          <p:cNvSpPr/>
          <p:nvPr/>
        </p:nvSpPr>
        <p:spPr>
          <a:xfrm>
            <a:off x="8882450" y="-1181100"/>
            <a:ext cx="354300" cy="99540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2" name="Google Shape;722;p51"/>
          <p:cNvSpPr/>
          <p:nvPr/>
        </p:nvSpPr>
        <p:spPr>
          <a:xfrm>
            <a:off x="797450" y="0"/>
            <a:ext cx="354300" cy="21045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3" name="Google Shape;723;p51"/>
          <p:cNvSpPr/>
          <p:nvPr/>
        </p:nvSpPr>
        <p:spPr>
          <a:xfrm>
            <a:off x="283725" y="2104500"/>
            <a:ext cx="2512800" cy="63174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" name="Google Shape;724;p51"/>
          <p:cNvSpPr/>
          <p:nvPr/>
        </p:nvSpPr>
        <p:spPr>
          <a:xfrm>
            <a:off x="664724" y="2403371"/>
            <a:ext cx="2512800" cy="63174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5" name="Google Shape;725;p51"/>
          <p:cNvSpPr/>
          <p:nvPr/>
        </p:nvSpPr>
        <p:spPr>
          <a:xfrm>
            <a:off x="1045724" y="2702241"/>
            <a:ext cx="2512800" cy="63174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6" name="Google Shape;726;p51"/>
          <p:cNvSpPr/>
          <p:nvPr/>
        </p:nvSpPr>
        <p:spPr>
          <a:xfrm>
            <a:off x="1429155" y="3003019"/>
            <a:ext cx="2512800" cy="63174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7" name="Google Shape;727;p51"/>
          <p:cNvSpPr/>
          <p:nvPr/>
        </p:nvSpPr>
        <p:spPr>
          <a:xfrm>
            <a:off x="1810155" y="3301890"/>
            <a:ext cx="2512800" cy="63174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8" name="Google Shape;728;p51"/>
          <p:cNvSpPr/>
          <p:nvPr/>
        </p:nvSpPr>
        <p:spPr>
          <a:xfrm>
            <a:off x="2191154" y="3600760"/>
            <a:ext cx="2512800" cy="63174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9" name="Google Shape;729;p51"/>
          <p:cNvSpPr/>
          <p:nvPr/>
        </p:nvSpPr>
        <p:spPr>
          <a:xfrm rot="3132972">
            <a:off x="9005744" y="-3002525"/>
            <a:ext cx="2512880" cy="576541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0" name="Google Shape;730;p51"/>
          <p:cNvSpPr/>
          <p:nvPr/>
        </p:nvSpPr>
        <p:spPr>
          <a:xfrm rot="3132972">
            <a:off x="9023586" y="-2534295"/>
            <a:ext cx="2512880" cy="576541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1" name="Google Shape;731;p51"/>
          <p:cNvSpPr/>
          <p:nvPr/>
        </p:nvSpPr>
        <p:spPr>
          <a:xfrm rot="3132972">
            <a:off x="9041428" y="-2066065"/>
            <a:ext cx="2512880" cy="576541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2" name="Google Shape;732;p51"/>
          <p:cNvSpPr/>
          <p:nvPr/>
        </p:nvSpPr>
        <p:spPr>
          <a:xfrm rot="3132972">
            <a:off x="9059383" y="-1594846"/>
            <a:ext cx="2512880" cy="576541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3" name="Google Shape;733;p51"/>
          <p:cNvSpPr/>
          <p:nvPr/>
        </p:nvSpPr>
        <p:spPr>
          <a:xfrm rot="3132972">
            <a:off x="9077225" y="-1126616"/>
            <a:ext cx="2512880" cy="576541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4" name="Google Shape;734;p51"/>
          <p:cNvSpPr/>
          <p:nvPr/>
        </p:nvSpPr>
        <p:spPr>
          <a:xfrm rot="3132972">
            <a:off x="9095067" y="-658386"/>
            <a:ext cx="2512880" cy="576541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5" name="Google Shape;735;p51"/>
          <p:cNvSpPr/>
          <p:nvPr/>
        </p:nvSpPr>
        <p:spPr>
          <a:xfrm>
            <a:off x="7803200" y="8772800"/>
            <a:ext cx="2512800" cy="80535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6" name="Google Shape;736;p51"/>
          <p:cNvSpPr/>
          <p:nvPr/>
        </p:nvSpPr>
        <p:spPr>
          <a:xfrm>
            <a:off x="8184200" y="9153800"/>
            <a:ext cx="2512800" cy="80535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7" name="Google Shape;737;p51"/>
          <p:cNvSpPr/>
          <p:nvPr/>
        </p:nvSpPr>
        <p:spPr>
          <a:xfrm>
            <a:off x="8565200" y="9534800"/>
            <a:ext cx="2512800" cy="80535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8" name="Google Shape;738;p51"/>
          <p:cNvSpPr/>
          <p:nvPr/>
        </p:nvSpPr>
        <p:spPr>
          <a:xfrm>
            <a:off x="8948632" y="9918232"/>
            <a:ext cx="2512800" cy="80535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9" name="Google Shape;739;p51"/>
          <p:cNvSpPr/>
          <p:nvPr/>
        </p:nvSpPr>
        <p:spPr>
          <a:xfrm>
            <a:off x="9329632" y="10299232"/>
            <a:ext cx="2512800" cy="80535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0" name="Google Shape;740;p51"/>
          <p:cNvSpPr/>
          <p:nvPr/>
        </p:nvSpPr>
        <p:spPr>
          <a:xfrm>
            <a:off x="9710632" y="10680232"/>
            <a:ext cx="2512800" cy="80535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1" name="Google Shape;741;p51"/>
          <p:cNvSpPr/>
          <p:nvPr/>
        </p:nvSpPr>
        <p:spPr>
          <a:xfrm>
            <a:off x="0" y="13962775"/>
            <a:ext cx="10692000" cy="4329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2" name="Google Shape;742;p51"/>
          <p:cNvSpPr txBox="1"/>
          <p:nvPr/>
        </p:nvSpPr>
        <p:spPr>
          <a:xfrm>
            <a:off x="5647675" y="5387450"/>
            <a:ext cx="3144900" cy="251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0">
                <a:solidFill>
                  <a:srgbClr val="593949"/>
                </a:solidFill>
                <a:latin typeface="Lora"/>
                <a:ea typeface="Lora"/>
                <a:cs typeface="Lora"/>
                <a:sym typeface="Lora"/>
              </a:rPr>
              <a:t>07</a:t>
            </a:r>
            <a:endParaRPr b="1" sz="16000">
              <a:solidFill>
                <a:srgbClr val="593949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743" name="Google Shape;743;p51"/>
          <p:cNvSpPr txBox="1"/>
          <p:nvPr/>
        </p:nvSpPr>
        <p:spPr>
          <a:xfrm>
            <a:off x="729675" y="10234675"/>
            <a:ext cx="6951900" cy="30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7200">
                <a:solidFill>
                  <a:srgbClr val="593949"/>
                </a:solidFill>
                <a:latin typeface="Lora"/>
                <a:ea typeface="Lora"/>
                <a:cs typeface="Lora"/>
                <a:sym typeface="Lora"/>
              </a:rPr>
              <a:t>Encantamento Final: Modularização</a:t>
            </a:r>
            <a:endParaRPr b="1" sz="7200">
              <a:solidFill>
                <a:srgbClr val="593949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7200">
              <a:solidFill>
                <a:srgbClr val="593949"/>
              </a:solidFill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16"/>
          <p:cNvPicPr preferRelativeResize="0"/>
          <p:nvPr/>
        </p:nvPicPr>
        <p:blipFill rotWithShape="1">
          <a:blip r:embed="rId3">
            <a:alphaModFix/>
          </a:blip>
          <a:srcRect b="7015" l="11033" r="13958" t="7110"/>
          <a:stretch/>
        </p:blipFill>
        <p:spPr>
          <a:xfrm>
            <a:off x="0" y="0"/>
            <a:ext cx="10692301" cy="15119999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6"/>
          <p:cNvSpPr/>
          <p:nvPr/>
        </p:nvSpPr>
        <p:spPr>
          <a:xfrm>
            <a:off x="1407100" y="0"/>
            <a:ext cx="254700" cy="21045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6"/>
          <p:cNvSpPr txBox="1"/>
          <p:nvPr/>
        </p:nvSpPr>
        <p:spPr>
          <a:xfrm>
            <a:off x="1828350" y="547650"/>
            <a:ext cx="70356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O Despertar no Reino das Variáveis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07" name="Google Shape;107;p16"/>
          <p:cNvSpPr/>
          <p:nvPr/>
        </p:nvSpPr>
        <p:spPr>
          <a:xfrm rot="-5400000">
            <a:off x="945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6"/>
          <p:cNvSpPr/>
          <p:nvPr/>
        </p:nvSpPr>
        <p:spPr>
          <a:xfrm rot="10800000">
            <a:off x="996090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6"/>
          <p:cNvSpPr/>
          <p:nvPr/>
        </p:nvSpPr>
        <p:spPr>
          <a:xfrm rot="5400000">
            <a:off x="9960900" y="-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6"/>
          <p:cNvSpPr txBox="1"/>
          <p:nvPr/>
        </p:nvSpPr>
        <p:spPr>
          <a:xfrm>
            <a:off x="276050" y="547650"/>
            <a:ext cx="9645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01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11" name="Google Shape;111;p16"/>
          <p:cNvSpPr txBox="1"/>
          <p:nvPr/>
        </p:nvSpPr>
        <p:spPr>
          <a:xfrm>
            <a:off x="1346550" y="2588225"/>
            <a:ext cx="7998900" cy="25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24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O herói desperta em um mundo obscuro e desconhecido. Neste capítulo, você aprenderá os conceitos básicos das variáveis, seus tipos e como manipulá-las para enfrentar os primeiros desafios. Entenda como armazenar e manejar dados, a base de todo o poder em sua jornada.</a:t>
            </a:r>
            <a:endParaRPr i="1" sz="24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12" name="Google Shape;112;p16"/>
          <p:cNvSpPr txBox="1"/>
          <p:nvPr/>
        </p:nvSpPr>
        <p:spPr>
          <a:xfrm>
            <a:off x="1828350" y="5248025"/>
            <a:ext cx="58155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2"/>
                </a:solidFill>
                <a:latin typeface="Lora Medium"/>
                <a:ea typeface="Lora Medium"/>
                <a:cs typeface="Lora Medium"/>
                <a:sym typeface="Lora Medium"/>
              </a:rPr>
              <a:t>Assuntos abordados</a:t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  <p:sp>
        <p:nvSpPr>
          <p:cNvPr id="113" name="Google Shape;113;p16"/>
          <p:cNvSpPr txBox="1"/>
          <p:nvPr/>
        </p:nvSpPr>
        <p:spPr>
          <a:xfrm>
            <a:off x="1346700" y="6131800"/>
            <a:ext cx="7998900" cy="25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318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ora"/>
              <a:buChar char="●"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Introdução às variáveis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-4318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ora"/>
              <a:buChar char="●"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Tipos de dados (inteiros, floats, strings)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-4318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ora"/>
              <a:buChar char="●"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Declaração e inicialização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14" name="Google Shape;114;p16"/>
          <p:cNvSpPr txBox="1"/>
          <p:nvPr/>
        </p:nvSpPr>
        <p:spPr>
          <a:xfrm>
            <a:off x="1828350" y="8656275"/>
            <a:ext cx="58155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2"/>
                </a:solidFill>
                <a:latin typeface="Lora Medium"/>
                <a:ea typeface="Lora Medium"/>
                <a:cs typeface="Lora Medium"/>
                <a:sym typeface="Lora Medium"/>
              </a:rPr>
              <a:t>Explicação breve</a:t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  <p:sp>
        <p:nvSpPr>
          <p:cNvPr id="115" name="Google Shape;115;p16"/>
          <p:cNvSpPr txBox="1"/>
          <p:nvPr/>
        </p:nvSpPr>
        <p:spPr>
          <a:xfrm>
            <a:off x="1346700" y="9527775"/>
            <a:ext cx="7998900" cy="25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Variáveis são a base da programação, armazenando diferentes tipos de dados. Vamos explorar como declarar e inicializar variáveis em C++, Java e Python.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16" name="Google Shape;116;p16"/>
          <p:cNvSpPr txBox="1"/>
          <p:nvPr>
            <p:ph idx="12" type="sldNum"/>
          </p:nvPr>
        </p:nvSpPr>
        <p:spPr>
          <a:xfrm>
            <a:off x="9906772" y="13708144"/>
            <a:ext cx="641400" cy="1157100"/>
          </a:xfrm>
          <a:prstGeom prst="rect">
            <a:avLst/>
          </a:prstGeom>
        </p:spPr>
        <p:txBody>
          <a:bodyPr anchorCtr="0" anchor="ctr" bIns="129675" lIns="129675" spcFirstLastPara="1" rIns="129675" wrap="square" tIns="1296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7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8" name="Google Shape;748;p52"/>
          <p:cNvPicPr preferRelativeResize="0"/>
          <p:nvPr/>
        </p:nvPicPr>
        <p:blipFill rotWithShape="1">
          <a:blip r:embed="rId3">
            <a:alphaModFix/>
          </a:blip>
          <a:srcRect b="7015" l="11033" r="13958" t="7110"/>
          <a:stretch/>
        </p:blipFill>
        <p:spPr>
          <a:xfrm>
            <a:off x="0" y="0"/>
            <a:ext cx="10692301" cy="15119999"/>
          </a:xfrm>
          <a:prstGeom prst="rect">
            <a:avLst/>
          </a:prstGeom>
          <a:noFill/>
          <a:ln>
            <a:noFill/>
          </a:ln>
        </p:spPr>
      </p:pic>
      <p:sp>
        <p:nvSpPr>
          <p:cNvPr id="749" name="Google Shape;749;p52"/>
          <p:cNvSpPr/>
          <p:nvPr/>
        </p:nvSpPr>
        <p:spPr>
          <a:xfrm>
            <a:off x="1407100" y="0"/>
            <a:ext cx="254700" cy="21045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0" name="Google Shape;750;p52"/>
          <p:cNvSpPr txBox="1"/>
          <p:nvPr/>
        </p:nvSpPr>
        <p:spPr>
          <a:xfrm>
            <a:off x="1828350" y="547650"/>
            <a:ext cx="70356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Encantamento Final: Modularização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751" name="Google Shape;751;p52"/>
          <p:cNvSpPr/>
          <p:nvPr/>
        </p:nvSpPr>
        <p:spPr>
          <a:xfrm rot="-5400000">
            <a:off x="945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2" name="Google Shape;752;p52"/>
          <p:cNvSpPr/>
          <p:nvPr/>
        </p:nvSpPr>
        <p:spPr>
          <a:xfrm rot="10800000">
            <a:off x="996090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3" name="Google Shape;753;p52"/>
          <p:cNvSpPr/>
          <p:nvPr/>
        </p:nvSpPr>
        <p:spPr>
          <a:xfrm rot="5400000">
            <a:off x="9960900" y="-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4" name="Google Shape;754;p52"/>
          <p:cNvSpPr txBox="1"/>
          <p:nvPr/>
        </p:nvSpPr>
        <p:spPr>
          <a:xfrm>
            <a:off x="276050" y="547650"/>
            <a:ext cx="9645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07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755" name="Google Shape;755;p52"/>
          <p:cNvSpPr txBox="1"/>
          <p:nvPr/>
        </p:nvSpPr>
        <p:spPr>
          <a:xfrm>
            <a:off x="1346550" y="2588225"/>
            <a:ext cx="7998900" cy="25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24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O herói alcança o ápice do conhecimento deste volume, aprendendo a modularizar seu código para aumentar a legibilidade e a manutenção.</a:t>
            </a:r>
            <a:endParaRPr i="1" sz="24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756" name="Google Shape;756;p52"/>
          <p:cNvSpPr txBox="1"/>
          <p:nvPr/>
        </p:nvSpPr>
        <p:spPr>
          <a:xfrm>
            <a:off x="1828350" y="4228925"/>
            <a:ext cx="58155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2"/>
                </a:solidFill>
                <a:latin typeface="Lora Medium"/>
                <a:ea typeface="Lora Medium"/>
                <a:cs typeface="Lora Medium"/>
                <a:sym typeface="Lora Medium"/>
              </a:rPr>
              <a:t>Assuntos abordados</a:t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  <p:sp>
        <p:nvSpPr>
          <p:cNvPr id="757" name="Google Shape;757;p52"/>
          <p:cNvSpPr txBox="1"/>
          <p:nvPr/>
        </p:nvSpPr>
        <p:spPr>
          <a:xfrm>
            <a:off x="1346700" y="5287825"/>
            <a:ext cx="7998900" cy="25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318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ora"/>
              <a:buChar char="●"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Conceito de modularização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-4318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ora"/>
              <a:buChar char="●"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Módulos e pacotes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758" name="Google Shape;758;p52"/>
          <p:cNvSpPr txBox="1"/>
          <p:nvPr/>
        </p:nvSpPr>
        <p:spPr>
          <a:xfrm>
            <a:off x="1828350" y="6928525"/>
            <a:ext cx="58155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2"/>
                </a:solidFill>
                <a:latin typeface="Lora Medium"/>
                <a:ea typeface="Lora Medium"/>
                <a:cs typeface="Lora Medium"/>
                <a:sym typeface="Lora Medium"/>
              </a:rPr>
              <a:t>Detalhamento</a:t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  <p:sp>
        <p:nvSpPr>
          <p:cNvPr id="759" name="Google Shape;759;p52"/>
          <p:cNvSpPr txBox="1"/>
          <p:nvPr/>
        </p:nvSpPr>
        <p:spPr>
          <a:xfrm>
            <a:off x="1346550" y="7800025"/>
            <a:ext cx="7998900" cy="25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Modularização envolve dividir o código em partes menores e gerenciáveis. Em C++, isso é feito através de arquivos de cabeçalho e implementação. Em Java, usa-se classes e pacotes, e em Python, módulos e pacotes.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760" name="Google Shape;760;p52"/>
          <p:cNvSpPr txBox="1"/>
          <p:nvPr>
            <p:ph idx="12" type="sldNum"/>
          </p:nvPr>
        </p:nvSpPr>
        <p:spPr>
          <a:xfrm>
            <a:off x="9906772" y="13708144"/>
            <a:ext cx="641400" cy="1157100"/>
          </a:xfrm>
          <a:prstGeom prst="rect">
            <a:avLst/>
          </a:prstGeom>
        </p:spPr>
        <p:txBody>
          <a:bodyPr anchorCtr="0" anchor="ctr" bIns="129675" lIns="129675" spcFirstLastPara="1" rIns="129675" wrap="square" tIns="1296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4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5" name="Google Shape;765;p53"/>
          <p:cNvPicPr preferRelativeResize="0"/>
          <p:nvPr/>
        </p:nvPicPr>
        <p:blipFill rotWithShape="1">
          <a:blip r:embed="rId3">
            <a:alphaModFix/>
          </a:blip>
          <a:srcRect b="7015" l="11033" r="13958" t="7110"/>
          <a:stretch/>
        </p:blipFill>
        <p:spPr>
          <a:xfrm>
            <a:off x="0" y="0"/>
            <a:ext cx="10692301" cy="15119999"/>
          </a:xfrm>
          <a:prstGeom prst="rect">
            <a:avLst/>
          </a:prstGeom>
          <a:noFill/>
          <a:ln>
            <a:noFill/>
          </a:ln>
        </p:spPr>
      </p:pic>
      <p:sp>
        <p:nvSpPr>
          <p:cNvPr id="766" name="Google Shape;766;p53"/>
          <p:cNvSpPr/>
          <p:nvPr/>
        </p:nvSpPr>
        <p:spPr>
          <a:xfrm>
            <a:off x="1407100" y="0"/>
            <a:ext cx="254700" cy="21045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7" name="Google Shape;767;p53"/>
          <p:cNvSpPr/>
          <p:nvPr/>
        </p:nvSpPr>
        <p:spPr>
          <a:xfrm rot="-5400000">
            <a:off x="945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8" name="Google Shape;768;p53"/>
          <p:cNvSpPr/>
          <p:nvPr/>
        </p:nvSpPr>
        <p:spPr>
          <a:xfrm rot="10800000">
            <a:off x="996090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9" name="Google Shape;769;p53"/>
          <p:cNvSpPr/>
          <p:nvPr/>
        </p:nvSpPr>
        <p:spPr>
          <a:xfrm rot="5400000">
            <a:off x="9960900" y="-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0" name="Google Shape;770;p53"/>
          <p:cNvSpPr txBox="1"/>
          <p:nvPr/>
        </p:nvSpPr>
        <p:spPr>
          <a:xfrm>
            <a:off x="1828350" y="2509575"/>
            <a:ext cx="58155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2"/>
                </a:solidFill>
                <a:latin typeface="Lora Medium"/>
                <a:ea typeface="Lora Medium"/>
                <a:cs typeface="Lora Medium"/>
                <a:sym typeface="Lora Medium"/>
              </a:rPr>
              <a:t>Problemas</a:t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  <p:sp>
        <p:nvSpPr>
          <p:cNvPr id="771" name="Google Shape;771;p53"/>
          <p:cNvSpPr txBox="1"/>
          <p:nvPr/>
        </p:nvSpPr>
        <p:spPr>
          <a:xfrm>
            <a:off x="1346550" y="3381075"/>
            <a:ext cx="7998900" cy="185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318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ora"/>
              <a:buAutoNum type="arabicPeriod"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Divida um programa grande em múltiplos arquivos.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-4318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ora"/>
              <a:buAutoNum type="arabicPeriod"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Importe e use funções de outros módulos.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772" name="Google Shape;772;p53"/>
          <p:cNvSpPr txBox="1"/>
          <p:nvPr/>
        </p:nvSpPr>
        <p:spPr>
          <a:xfrm>
            <a:off x="2340300" y="13827000"/>
            <a:ext cx="6011400" cy="5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24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Graça perdida próxima…</a:t>
            </a:r>
            <a:endParaRPr i="1" sz="24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773" name="Google Shape;773;p53"/>
          <p:cNvSpPr txBox="1"/>
          <p:nvPr/>
        </p:nvSpPr>
        <p:spPr>
          <a:xfrm>
            <a:off x="1828063" y="6049400"/>
            <a:ext cx="70356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2"/>
                </a:solidFill>
                <a:latin typeface="Lora Medium"/>
                <a:ea typeface="Lora Medium"/>
                <a:cs typeface="Lora Medium"/>
                <a:sym typeface="Lora Medium"/>
              </a:rPr>
              <a:t>Trecho do código em C++</a:t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  <p:sp>
        <p:nvSpPr>
          <p:cNvPr id="774" name="Google Shape;774;p53"/>
          <p:cNvSpPr txBox="1"/>
          <p:nvPr/>
        </p:nvSpPr>
        <p:spPr>
          <a:xfrm>
            <a:off x="1828350" y="547650"/>
            <a:ext cx="70356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Encantamento Final: Modularização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775" name="Google Shape;775;p53"/>
          <p:cNvSpPr txBox="1"/>
          <p:nvPr/>
        </p:nvSpPr>
        <p:spPr>
          <a:xfrm>
            <a:off x="276050" y="547650"/>
            <a:ext cx="9645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07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776" name="Google Shape;776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39800" y="6920900"/>
            <a:ext cx="6212698" cy="6903757"/>
          </a:xfrm>
          <a:prstGeom prst="rect">
            <a:avLst/>
          </a:prstGeom>
          <a:noFill/>
          <a:ln>
            <a:noFill/>
          </a:ln>
        </p:spPr>
      </p:pic>
      <p:sp>
        <p:nvSpPr>
          <p:cNvPr id="777" name="Google Shape;777;p53"/>
          <p:cNvSpPr txBox="1"/>
          <p:nvPr>
            <p:ph idx="12" type="sldNum"/>
          </p:nvPr>
        </p:nvSpPr>
        <p:spPr>
          <a:xfrm>
            <a:off x="9906772" y="13708144"/>
            <a:ext cx="641400" cy="1157100"/>
          </a:xfrm>
          <a:prstGeom prst="rect">
            <a:avLst/>
          </a:prstGeom>
        </p:spPr>
        <p:txBody>
          <a:bodyPr anchorCtr="0" anchor="ctr" bIns="129675" lIns="129675" spcFirstLastPara="1" rIns="129675" wrap="square" tIns="1296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2" name="Google Shape;782;p54"/>
          <p:cNvPicPr preferRelativeResize="0"/>
          <p:nvPr/>
        </p:nvPicPr>
        <p:blipFill rotWithShape="1">
          <a:blip r:embed="rId3">
            <a:alphaModFix/>
          </a:blip>
          <a:srcRect b="7015" l="11033" r="13958" t="7110"/>
          <a:stretch/>
        </p:blipFill>
        <p:spPr>
          <a:xfrm>
            <a:off x="0" y="0"/>
            <a:ext cx="10692301" cy="15119999"/>
          </a:xfrm>
          <a:prstGeom prst="rect">
            <a:avLst/>
          </a:prstGeom>
          <a:noFill/>
          <a:ln>
            <a:noFill/>
          </a:ln>
        </p:spPr>
      </p:pic>
      <p:sp>
        <p:nvSpPr>
          <p:cNvPr id="783" name="Google Shape;783;p54"/>
          <p:cNvSpPr/>
          <p:nvPr/>
        </p:nvSpPr>
        <p:spPr>
          <a:xfrm>
            <a:off x="1407100" y="0"/>
            <a:ext cx="254700" cy="21045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4" name="Google Shape;784;p54"/>
          <p:cNvSpPr/>
          <p:nvPr/>
        </p:nvSpPr>
        <p:spPr>
          <a:xfrm rot="-5400000">
            <a:off x="945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5" name="Google Shape;785;p54"/>
          <p:cNvSpPr/>
          <p:nvPr/>
        </p:nvSpPr>
        <p:spPr>
          <a:xfrm rot="10800000">
            <a:off x="996090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6" name="Google Shape;786;p54"/>
          <p:cNvSpPr/>
          <p:nvPr/>
        </p:nvSpPr>
        <p:spPr>
          <a:xfrm rot="5400000">
            <a:off x="9960900" y="-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7" name="Google Shape;787;p54"/>
          <p:cNvSpPr txBox="1"/>
          <p:nvPr/>
        </p:nvSpPr>
        <p:spPr>
          <a:xfrm>
            <a:off x="1828350" y="2509575"/>
            <a:ext cx="70356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2"/>
                </a:solidFill>
                <a:latin typeface="Lora Medium"/>
                <a:ea typeface="Lora Medium"/>
                <a:cs typeface="Lora Medium"/>
                <a:sym typeface="Lora Medium"/>
              </a:rPr>
              <a:t>Trecho do código em Java</a:t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  <p:sp>
        <p:nvSpPr>
          <p:cNvPr id="788" name="Google Shape;788;p54"/>
          <p:cNvSpPr txBox="1"/>
          <p:nvPr/>
        </p:nvSpPr>
        <p:spPr>
          <a:xfrm>
            <a:off x="1828175" y="8658450"/>
            <a:ext cx="70356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2"/>
                </a:solidFill>
                <a:latin typeface="Lora Medium"/>
                <a:ea typeface="Lora Medium"/>
                <a:cs typeface="Lora Medium"/>
                <a:sym typeface="Lora Medium"/>
              </a:rPr>
              <a:t>Trecho do código em Python</a:t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  <p:sp>
        <p:nvSpPr>
          <p:cNvPr id="789" name="Google Shape;789;p54"/>
          <p:cNvSpPr txBox="1"/>
          <p:nvPr/>
        </p:nvSpPr>
        <p:spPr>
          <a:xfrm>
            <a:off x="1828350" y="547650"/>
            <a:ext cx="70356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Encantamento Final: Modularização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790" name="Google Shape;790;p54"/>
          <p:cNvSpPr txBox="1"/>
          <p:nvPr/>
        </p:nvSpPr>
        <p:spPr>
          <a:xfrm>
            <a:off x="276050" y="547650"/>
            <a:ext cx="9645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07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791" name="Google Shape;791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4975" y="3279725"/>
            <a:ext cx="10162028" cy="5378735"/>
          </a:xfrm>
          <a:prstGeom prst="rect">
            <a:avLst/>
          </a:prstGeom>
          <a:noFill/>
          <a:ln>
            <a:noFill/>
          </a:ln>
        </p:spPr>
      </p:pic>
      <p:pic>
        <p:nvPicPr>
          <p:cNvPr id="792" name="Google Shape;792;p5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37600" y="9529950"/>
            <a:ext cx="7817101" cy="3940707"/>
          </a:xfrm>
          <a:prstGeom prst="rect">
            <a:avLst/>
          </a:prstGeom>
          <a:noFill/>
          <a:ln>
            <a:noFill/>
          </a:ln>
        </p:spPr>
      </p:pic>
      <p:sp>
        <p:nvSpPr>
          <p:cNvPr id="793" name="Google Shape;793;p54"/>
          <p:cNvSpPr txBox="1"/>
          <p:nvPr>
            <p:ph idx="12" type="sldNum"/>
          </p:nvPr>
        </p:nvSpPr>
        <p:spPr>
          <a:xfrm>
            <a:off x="9906772" y="13708144"/>
            <a:ext cx="641400" cy="1157100"/>
          </a:xfrm>
          <a:prstGeom prst="rect">
            <a:avLst/>
          </a:prstGeom>
        </p:spPr>
        <p:txBody>
          <a:bodyPr anchorCtr="0" anchor="ctr" bIns="129675" lIns="129675" spcFirstLastPara="1" rIns="129675" wrap="square" tIns="1296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7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8" name="Google Shape;798;p55"/>
          <p:cNvPicPr preferRelativeResize="0"/>
          <p:nvPr/>
        </p:nvPicPr>
        <p:blipFill rotWithShape="1">
          <a:blip r:embed="rId3">
            <a:alphaModFix/>
          </a:blip>
          <a:srcRect b="7015" l="11033" r="13958" t="7110"/>
          <a:stretch/>
        </p:blipFill>
        <p:spPr>
          <a:xfrm>
            <a:off x="0" y="0"/>
            <a:ext cx="10692301" cy="15119999"/>
          </a:xfrm>
          <a:prstGeom prst="rect">
            <a:avLst/>
          </a:prstGeom>
          <a:noFill/>
          <a:ln>
            <a:noFill/>
          </a:ln>
        </p:spPr>
      </p:pic>
      <p:sp>
        <p:nvSpPr>
          <p:cNvPr id="799" name="Google Shape;799;p55"/>
          <p:cNvSpPr/>
          <p:nvPr/>
        </p:nvSpPr>
        <p:spPr>
          <a:xfrm>
            <a:off x="8882450" y="-1181100"/>
            <a:ext cx="354300" cy="99540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0" name="Google Shape;800;p55"/>
          <p:cNvSpPr/>
          <p:nvPr/>
        </p:nvSpPr>
        <p:spPr>
          <a:xfrm>
            <a:off x="797450" y="0"/>
            <a:ext cx="354300" cy="21045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1" name="Google Shape;801;p55"/>
          <p:cNvSpPr/>
          <p:nvPr/>
        </p:nvSpPr>
        <p:spPr>
          <a:xfrm>
            <a:off x="283725" y="2104500"/>
            <a:ext cx="2512800" cy="63174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2" name="Google Shape;802;p55"/>
          <p:cNvSpPr/>
          <p:nvPr/>
        </p:nvSpPr>
        <p:spPr>
          <a:xfrm>
            <a:off x="664724" y="2403371"/>
            <a:ext cx="2512800" cy="63174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3" name="Google Shape;803;p55"/>
          <p:cNvSpPr/>
          <p:nvPr/>
        </p:nvSpPr>
        <p:spPr>
          <a:xfrm>
            <a:off x="1045724" y="2702241"/>
            <a:ext cx="2512800" cy="63174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4" name="Google Shape;804;p55"/>
          <p:cNvSpPr/>
          <p:nvPr/>
        </p:nvSpPr>
        <p:spPr>
          <a:xfrm>
            <a:off x="1429155" y="3003019"/>
            <a:ext cx="2512800" cy="63174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5" name="Google Shape;805;p55"/>
          <p:cNvSpPr/>
          <p:nvPr/>
        </p:nvSpPr>
        <p:spPr>
          <a:xfrm>
            <a:off x="1810155" y="3301890"/>
            <a:ext cx="2512800" cy="63174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6" name="Google Shape;806;p55"/>
          <p:cNvSpPr/>
          <p:nvPr/>
        </p:nvSpPr>
        <p:spPr>
          <a:xfrm>
            <a:off x="2191154" y="3600760"/>
            <a:ext cx="2512800" cy="63174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7" name="Google Shape;807;p55"/>
          <p:cNvSpPr/>
          <p:nvPr/>
        </p:nvSpPr>
        <p:spPr>
          <a:xfrm rot="3132972">
            <a:off x="9005744" y="-3002525"/>
            <a:ext cx="2512880" cy="576541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8" name="Google Shape;808;p55"/>
          <p:cNvSpPr/>
          <p:nvPr/>
        </p:nvSpPr>
        <p:spPr>
          <a:xfrm rot="3132972">
            <a:off x="9023586" y="-2534295"/>
            <a:ext cx="2512880" cy="576541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9" name="Google Shape;809;p55"/>
          <p:cNvSpPr/>
          <p:nvPr/>
        </p:nvSpPr>
        <p:spPr>
          <a:xfrm rot="3132972">
            <a:off x="9041428" y="-2066065"/>
            <a:ext cx="2512880" cy="576541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0" name="Google Shape;810;p55"/>
          <p:cNvSpPr/>
          <p:nvPr/>
        </p:nvSpPr>
        <p:spPr>
          <a:xfrm rot="3132972">
            <a:off x="9059383" y="-1594846"/>
            <a:ext cx="2512880" cy="576541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1" name="Google Shape;811;p55"/>
          <p:cNvSpPr/>
          <p:nvPr/>
        </p:nvSpPr>
        <p:spPr>
          <a:xfrm rot="3132972">
            <a:off x="9077225" y="-1126616"/>
            <a:ext cx="2512880" cy="576541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2" name="Google Shape;812;p55"/>
          <p:cNvSpPr/>
          <p:nvPr/>
        </p:nvSpPr>
        <p:spPr>
          <a:xfrm rot="3132972">
            <a:off x="9095067" y="-658386"/>
            <a:ext cx="2512880" cy="576541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3" name="Google Shape;813;p55"/>
          <p:cNvSpPr/>
          <p:nvPr/>
        </p:nvSpPr>
        <p:spPr>
          <a:xfrm>
            <a:off x="7803200" y="8772800"/>
            <a:ext cx="2512800" cy="80535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4" name="Google Shape;814;p55"/>
          <p:cNvSpPr/>
          <p:nvPr/>
        </p:nvSpPr>
        <p:spPr>
          <a:xfrm>
            <a:off x="8184200" y="9153800"/>
            <a:ext cx="2512800" cy="80535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5" name="Google Shape;815;p55"/>
          <p:cNvSpPr/>
          <p:nvPr/>
        </p:nvSpPr>
        <p:spPr>
          <a:xfrm>
            <a:off x="8565200" y="9534800"/>
            <a:ext cx="2512800" cy="80535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6" name="Google Shape;816;p55"/>
          <p:cNvSpPr/>
          <p:nvPr/>
        </p:nvSpPr>
        <p:spPr>
          <a:xfrm>
            <a:off x="8948632" y="9918232"/>
            <a:ext cx="2512800" cy="80535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7" name="Google Shape;817;p55"/>
          <p:cNvSpPr/>
          <p:nvPr/>
        </p:nvSpPr>
        <p:spPr>
          <a:xfrm>
            <a:off x="9329632" y="10299232"/>
            <a:ext cx="2512800" cy="80535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8" name="Google Shape;818;p55"/>
          <p:cNvSpPr/>
          <p:nvPr/>
        </p:nvSpPr>
        <p:spPr>
          <a:xfrm>
            <a:off x="9710632" y="10680232"/>
            <a:ext cx="2512800" cy="8053500"/>
          </a:xfrm>
          <a:prstGeom prst="frame">
            <a:avLst>
              <a:gd fmla="val 710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9" name="Google Shape;819;p55"/>
          <p:cNvSpPr/>
          <p:nvPr/>
        </p:nvSpPr>
        <p:spPr>
          <a:xfrm>
            <a:off x="0" y="13962775"/>
            <a:ext cx="10692000" cy="4329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0" name="Google Shape;820;p55"/>
          <p:cNvSpPr txBox="1"/>
          <p:nvPr/>
        </p:nvSpPr>
        <p:spPr>
          <a:xfrm>
            <a:off x="729675" y="10234675"/>
            <a:ext cx="6951900" cy="30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7200">
                <a:solidFill>
                  <a:srgbClr val="593949"/>
                </a:solidFill>
                <a:latin typeface="Lora"/>
                <a:ea typeface="Lora"/>
                <a:cs typeface="Lora"/>
                <a:sym typeface="Lora"/>
              </a:rPr>
              <a:t>Encerramento de Volume</a:t>
            </a:r>
            <a:endParaRPr b="1" sz="7200">
              <a:solidFill>
                <a:srgbClr val="593949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7200">
              <a:solidFill>
                <a:srgbClr val="593949"/>
              </a:solidFill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4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5" name="Google Shape;825;p56"/>
          <p:cNvPicPr preferRelativeResize="0"/>
          <p:nvPr/>
        </p:nvPicPr>
        <p:blipFill rotWithShape="1">
          <a:blip r:embed="rId3">
            <a:alphaModFix/>
          </a:blip>
          <a:srcRect b="7015" l="11033" r="13958" t="7110"/>
          <a:stretch/>
        </p:blipFill>
        <p:spPr>
          <a:xfrm>
            <a:off x="0" y="0"/>
            <a:ext cx="10692301" cy="15119999"/>
          </a:xfrm>
          <a:prstGeom prst="rect">
            <a:avLst/>
          </a:prstGeom>
          <a:noFill/>
          <a:ln>
            <a:noFill/>
          </a:ln>
        </p:spPr>
      </p:pic>
      <p:sp>
        <p:nvSpPr>
          <p:cNvPr id="826" name="Google Shape;826;p56"/>
          <p:cNvSpPr/>
          <p:nvPr/>
        </p:nvSpPr>
        <p:spPr>
          <a:xfrm>
            <a:off x="1407100" y="0"/>
            <a:ext cx="254700" cy="21045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7" name="Google Shape;827;p56"/>
          <p:cNvSpPr/>
          <p:nvPr/>
        </p:nvSpPr>
        <p:spPr>
          <a:xfrm rot="-5400000">
            <a:off x="945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8" name="Google Shape;828;p56"/>
          <p:cNvSpPr/>
          <p:nvPr/>
        </p:nvSpPr>
        <p:spPr>
          <a:xfrm rot="10800000">
            <a:off x="996090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9" name="Google Shape;829;p56"/>
          <p:cNvSpPr/>
          <p:nvPr/>
        </p:nvSpPr>
        <p:spPr>
          <a:xfrm rot="5400000">
            <a:off x="9960900" y="-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0" name="Google Shape;830;p56"/>
          <p:cNvSpPr txBox="1"/>
          <p:nvPr/>
        </p:nvSpPr>
        <p:spPr>
          <a:xfrm>
            <a:off x="1828350" y="2509575"/>
            <a:ext cx="70356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2"/>
                </a:solidFill>
                <a:latin typeface="Lora Medium"/>
                <a:ea typeface="Lora Medium"/>
                <a:cs typeface="Lora Medium"/>
                <a:sym typeface="Lora Medium"/>
              </a:rPr>
              <a:t>Agradecimentos</a:t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  <p:sp>
        <p:nvSpPr>
          <p:cNvPr id="831" name="Google Shape;831;p56"/>
          <p:cNvSpPr txBox="1"/>
          <p:nvPr/>
        </p:nvSpPr>
        <p:spPr>
          <a:xfrm>
            <a:off x="1828350" y="547650"/>
            <a:ext cx="75171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Obrigado por ler até aqui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832" name="Google Shape;832;p56"/>
          <p:cNvSpPr txBox="1"/>
          <p:nvPr/>
        </p:nvSpPr>
        <p:spPr>
          <a:xfrm>
            <a:off x="1346550" y="3689850"/>
            <a:ext cx="7998900" cy="51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Este Ebook foi foi gerado por IA e diagramado por ser humano, as etapas utilizadas estão disponíveis no meu github.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45720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O objetivo da construção do ebook foi</a:t>
            </a: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 treinar conceitos aprendidos a respeito do uso de inteligência artificial para acelerar desenvolvimento de projetos, além de ensinar e relembrar conceitos básicos a avançados de programação. 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833" name="Google Shape;833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36450" y="9282850"/>
            <a:ext cx="2219100" cy="2219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4" name="Google Shape;834;p56"/>
          <p:cNvSpPr txBox="1"/>
          <p:nvPr/>
        </p:nvSpPr>
        <p:spPr>
          <a:xfrm>
            <a:off x="845550" y="11745150"/>
            <a:ext cx="90009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u="sng">
                <a:solidFill>
                  <a:srgbClr val="4A86E8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https://github.com/FerrariusF/Inscricoes-Arcanas</a:t>
            </a:r>
            <a:endParaRPr sz="3200">
              <a:solidFill>
                <a:srgbClr val="4A86E8"/>
              </a:solidFill>
            </a:endParaRPr>
          </a:p>
        </p:txBody>
      </p:sp>
      <p:sp>
        <p:nvSpPr>
          <p:cNvPr id="835" name="Google Shape;835;p56"/>
          <p:cNvSpPr txBox="1"/>
          <p:nvPr/>
        </p:nvSpPr>
        <p:spPr>
          <a:xfrm>
            <a:off x="1828350" y="12576050"/>
            <a:ext cx="7517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chemeClr val="dk2"/>
                </a:solidFill>
                <a:latin typeface="Lora Medium"/>
                <a:ea typeface="Lora Medium"/>
                <a:cs typeface="Lora Medium"/>
                <a:sym typeface="Lora Medium"/>
              </a:rPr>
              <a:t>Autor: GABRIEL </a:t>
            </a:r>
            <a:r>
              <a:rPr lang="pt-BR" sz="3200">
                <a:solidFill>
                  <a:schemeClr val="dk2"/>
                </a:solidFill>
                <a:latin typeface="Lora Medium"/>
                <a:ea typeface="Lora Medium"/>
                <a:cs typeface="Lora Medium"/>
                <a:sym typeface="Lora Medium"/>
              </a:rPr>
              <a:t>FERREIRA</a:t>
            </a:r>
            <a:r>
              <a:rPr lang="pt-BR" sz="3200">
                <a:solidFill>
                  <a:schemeClr val="dk2"/>
                </a:solidFill>
                <a:latin typeface="Lora Medium"/>
                <a:ea typeface="Lora Medium"/>
                <a:cs typeface="Lora Medium"/>
                <a:sym typeface="Lora Medium"/>
              </a:rPr>
              <a:t> VIEIRA</a:t>
            </a:r>
            <a:endParaRPr sz="32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u="sng">
                <a:solidFill>
                  <a:srgbClr val="4A86E8"/>
                </a:solidFill>
                <a:latin typeface="Lora Medium"/>
                <a:ea typeface="Lora Medium"/>
                <a:cs typeface="Lora Medium"/>
                <a:sym typeface="Lora Medium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Github</a:t>
            </a:r>
            <a:r>
              <a:rPr lang="pt-BR" sz="3200">
                <a:solidFill>
                  <a:srgbClr val="4A86E8"/>
                </a:solidFill>
                <a:latin typeface="Lora Medium"/>
                <a:ea typeface="Lora Medium"/>
                <a:cs typeface="Lora Medium"/>
                <a:sym typeface="Lora Medium"/>
              </a:rPr>
              <a:t> </a:t>
            </a:r>
            <a:r>
              <a:rPr lang="pt-BR" sz="3200">
                <a:solidFill>
                  <a:schemeClr val="dk2"/>
                </a:solidFill>
                <a:latin typeface="Lora Medium"/>
                <a:ea typeface="Lora Medium"/>
                <a:cs typeface="Lora Medium"/>
                <a:sym typeface="Lora Medium"/>
              </a:rPr>
              <a:t>| </a:t>
            </a:r>
            <a:r>
              <a:rPr lang="pt-BR" sz="3200" u="sng">
                <a:solidFill>
                  <a:srgbClr val="4A86E8"/>
                </a:solidFill>
                <a:latin typeface="Lora Medium"/>
                <a:ea typeface="Lora Medium"/>
                <a:cs typeface="Lora Medium"/>
                <a:sym typeface="Lora Medium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Linkedin</a:t>
            </a:r>
            <a:endParaRPr sz="3200">
              <a:solidFill>
                <a:srgbClr val="4A86E8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  <p:sp>
        <p:nvSpPr>
          <p:cNvPr id="836" name="Google Shape;836;p56"/>
          <p:cNvSpPr txBox="1"/>
          <p:nvPr>
            <p:ph idx="12" type="sldNum"/>
          </p:nvPr>
        </p:nvSpPr>
        <p:spPr>
          <a:xfrm>
            <a:off x="9906772" y="13708144"/>
            <a:ext cx="641400" cy="1157100"/>
          </a:xfrm>
          <a:prstGeom prst="rect">
            <a:avLst/>
          </a:prstGeom>
        </p:spPr>
        <p:txBody>
          <a:bodyPr anchorCtr="0" anchor="ctr" bIns="129675" lIns="129675" spcFirstLastPara="1" rIns="129675" wrap="square" tIns="1296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17"/>
          <p:cNvPicPr preferRelativeResize="0"/>
          <p:nvPr/>
        </p:nvPicPr>
        <p:blipFill rotWithShape="1">
          <a:blip r:embed="rId3">
            <a:alphaModFix/>
          </a:blip>
          <a:srcRect b="7015" l="11033" r="13958" t="7110"/>
          <a:stretch/>
        </p:blipFill>
        <p:spPr>
          <a:xfrm>
            <a:off x="0" y="0"/>
            <a:ext cx="10692301" cy="15119999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7"/>
          <p:cNvSpPr/>
          <p:nvPr/>
        </p:nvSpPr>
        <p:spPr>
          <a:xfrm>
            <a:off x="1407100" y="0"/>
            <a:ext cx="254700" cy="21045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7"/>
          <p:cNvSpPr txBox="1"/>
          <p:nvPr/>
        </p:nvSpPr>
        <p:spPr>
          <a:xfrm>
            <a:off x="1828350" y="547650"/>
            <a:ext cx="70356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O Despertar no Reino das Variáveis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24" name="Google Shape;124;p17"/>
          <p:cNvSpPr/>
          <p:nvPr/>
        </p:nvSpPr>
        <p:spPr>
          <a:xfrm rot="-5400000">
            <a:off x="945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7"/>
          <p:cNvSpPr/>
          <p:nvPr/>
        </p:nvSpPr>
        <p:spPr>
          <a:xfrm rot="10800000">
            <a:off x="996090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7"/>
          <p:cNvSpPr/>
          <p:nvPr/>
        </p:nvSpPr>
        <p:spPr>
          <a:xfrm rot="5400000">
            <a:off x="9960900" y="-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7"/>
          <p:cNvSpPr txBox="1"/>
          <p:nvPr/>
        </p:nvSpPr>
        <p:spPr>
          <a:xfrm>
            <a:off x="276050" y="547650"/>
            <a:ext cx="9645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01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28" name="Google Shape;128;p17"/>
          <p:cNvSpPr txBox="1"/>
          <p:nvPr/>
        </p:nvSpPr>
        <p:spPr>
          <a:xfrm>
            <a:off x="1828350" y="2433975"/>
            <a:ext cx="70356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2"/>
                </a:solidFill>
                <a:latin typeface="Lora Medium"/>
                <a:ea typeface="Lora Medium"/>
                <a:cs typeface="Lora Medium"/>
                <a:sym typeface="Lora Medium"/>
              </a:rPr>
              <a:t>Variáveis: Artefatos Mágicos</a:t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  <p:sp>
        <p:nvSpPr>
          <p:cNvPr id="129" name="Google Shape;129;p17"/>
          <p:cNvSpPr txBox="1"/>
          <p:nvPr/>
        </p:nvSpPr>
        <p:spPr>
          <a:xfrm>
            <a:off x="1346700" y="3305475"/>
            <a:ext cx="7998900" cy="25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No mundo mágico dos programas, as variáveis são como artefatos que guardam poder. Cada tipo de variável é um tipo diferente de artefato, adequado para diferentes tipos de magia (dados).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30" name="Google Shape;130;p17"/>
          <p:cNvSpPr txBox="1"/>
          <p:nvPr/>
        </p:nvSpPr>
        <p:spPr>
          <a:xfrm>
            <a:off x="1828200" y="6072475"/>
            <a:ext cx="70356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2"/>
                </a:solidFill>
                <a:latin typeface="Lora Medium"/>
                <a:ea typeface="Lora Medium"/>
                <a:cs typeface="Lora Medium"/>
                <a:sym typeface="Lora Medium"/>
              </a:rPr>
              <a:t>Tipos de Variáveis: Artefatos e seus Usos</a:t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  <p:sp>
        <p:nvSpPr>
          <p:cNvPr id="131" name="Google Shape;131;p17"/>
          <p:cNvSpPr txBox="1"/>
          <p:nvPr/>
        </p:nvSpPr>
        <p:spPr>
          <a:xfrm>
            <a:off x="1346550" y="7566300"/>
            <a:ext cx="7998900" cy="68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Inteiros (int):</a:t>
            </a:r>
            <a:endParaRPr b="1"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-4318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ora"/>
              <a:buChar char="●"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C++: int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-4318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ora"/>
              <a:buChar char="●"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Java: int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-4318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ora"/>
              <a:buChar char="●"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Python: int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Descrição:</a:t>
            </a: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 Artefatos que guardam números inteiros, como pedras rúnicas que armazenam contagens exatas. Usados para armazenar pontos de vida, contagem de inimigos derrotados, etc.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Exemplo:</a:t>
            </a:r>
            <a:endParaRPr b="1"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-4318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ora"/>
              <a:buChar char="●"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C++: int vida = 100;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-4318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ora"/>
              <a:buChar char="●"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Java: int vida = 100;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-4318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ora"/>
              <a:buChar char="●"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Python: vida = 100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45720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32" name="Google Shape;132;p17"/>
          <p:cNvSpPr txBox="1"/>
          <p:nvPr>
            <p:ph idx="12" type="sldNum"/>
          </p:nvPr>
        </p:nvSpPr>
        <p:spPr>
          <a:xfrm>
            <a:off x="9906772" y="13708144"/>
            <a:ext cx="641400" cy="1157100"/>
          </a:xfrm>
          <a:prstGeom prst="rect">
            <a:avLst/>
          </a:prstGeom>
        </p:spPr>
        <p:txBody>
          <a:bodyPr anchorCtr="0" anchor="ctr" bIns="129675" lIns="129675" spcFirstLastPara="1" rIns="129675" wrap="square" tIns="1296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18"/>
          <p:cNvPicPr preferRelativeResize="0"/>
          <p:nvPr/>
        </p:nvPicPr>
        <p:blipFill rotWithShape="1">
          <a:blip r:embed="rId3">
            <a:alphaModFix/>
          </a:blip>
          <a:srcRect b="7015" l="11033" r="13958" t="7110"/>
          <a:stretch/>
        </p:blipFill>
        <p:spPr>
          <a:xfrm>
            <a:off x="0" y="0"/>
            <a:ext cx="10692301" cy="15119999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8"/>
          <p:cNvSpPr/>
          <p:nvPr/>
        </p:nvSpPr>
        <p:spPr>
          <a:xfrm>
            <a:off x="1407100" y="0"/>
            <a:ext cx="254700" cy="21045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8"/>
          <p:cNvSpPr txBox="1"/>
          <p:nvPr/>
        </p:nvSpPr>
        <p:spPr>
          <a:xfrm>
            <a:off x="1828350" y="547650"/>
            <a:ext cx="70356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O Despertar no Reino das Variáveis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40" name="Google Shape;140;p18"/>
          <p:cNvSpPr/>
          <p:nvPr/>
        </p:nvSpPr>
        <p:spPr>
          <a:xfrm rot="-5400000">
            <a:off x="945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8"/>
          <p:cNvSpPr/>
          <p:nvPr/>
        </p:nvSpPr>
        <p:spPr>
          <a:xfrm rot="10800000">
            <a:off x="996090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8"/>
          <p:cNvSpPr/>
          <p:nvPr/>
        </p:nvSpPr>
        <p:spPr>
          <a:xfrm rot="5400000">
            <a:off x="9960900" y="-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8"/>
          <p:cNvSpPr txBox="1"/>
          <p:nvPr/>
        </p:nvSpPr>
        <p:spPr>
          <a:xfrm>
            <a:off x="276050" y="547650"/>
            <a:ext cx="9645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01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44" name="Google Shape;144;p18"/>
          <p:cNvSpPr txBox="1"/>
          <p:nvPr/>
        </p:nvSpPr>
        <p:spPr>
          <a:xfrm>
            <a:off x="1828350" y="2302600"/>
            <a:ext cx="70356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2"/>
                </a:solidFill>
                <a:latin typeface="Lora Medium"/>
                <a:ea typeface="Lora Medium"/>
                <a:cs typeface="Lora Medium"/>
                <a:sym typeface="Lora Medium"/>
              </a:rPr>
              <a:t>Artefatos e seus Usos</a:t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  <p:sp>
        <p:nvSpPr>
          <p:cNvPr id="145" name="Google Shape;145;p18"/>
          <p:cNvSpPr txBox="1"/>
          <p:nvPr/>
        </p:nvSpPr>
        <p:spPr>
          <a:xfrm>
            <a:off x="1346550" y="3174100"/>
            <a:ext cx="7998900" cy="112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Pontos Flutuantes (float, double):</a:t>
            </a:r>
            <a:endParaRPr b="1"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-4318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ora"/>
              <a:buChar char="●"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C++: float, double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-4318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ora"/>
              <a:buChar char="●"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Java: float, double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-4318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ora"/>
              <a:buChar char="●"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Python: float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Descrição:</a:t>
            </a: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 Frascos de elixires que guardam números com partes decimais, como poções mágicas que precisam de medidas precisas. Usados para armazenar a quantidade de mana, precisão de ataques, etc.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Exemplo:</a:t>
            </a:r>
            <a:endParaRPr b="1"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-4318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ora"/>
              <a:buChar char="●"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C++: 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45720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float mana = 75.5f; 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45720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double precisao = 99.99;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-4318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ora"/>
              <a:buChar char="●"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Java: 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45720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float mana = 75.5f; 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45720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double precisao = 99.99;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-4318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ora"/>
              <a:buChar char="●"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Python: 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45720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mana = 75.5 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45720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precisao = 99.99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46" name="Google Shape;146;p18"/>
          <p:cNvSpPr txBox="1"/>
          <p:nvPr>
            <p:ph idx="12" type="sldNum"/>
          </p:nvPr>
        </p:nvSpPr>
        <p:spPr>
          <a:xfrm>
            <a:off x="9906772" y="13708144"/>
            <a:ext cx="641400" cy="1157100"/>
          </a:xfrm>
          <a:prstGeom prst="rect">
            <a:avLst/>
          </a:prstGeom>
        </p:spPr>
        <p:txBody>
          <a:bodyPr anchorCtr="0" anchor="ctr" bIns="129675" lIns="129675" spcFirstLastPara="1" rIns="129675" wrap="square" tIns="1296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19"/>
          <p:cNvPicPr preferRelativeResize="0"/>
          <p:nvPr/>
        </p:nvPicPr>
        <p:blipFill rotWithShape="1">
          <a:blip r:embed="rId3">
            <a:alphaModFix/>
          </a:blip>
          <a:srcRect b="7015" l="11033" r="13958" t="7110"/>
          <a:stretch/>
        </p:blipFill>
        <p:spPr>
          <a:xfrm>
            <a:off x="0" y="0"/>
            <a:ext cx="10692301" cy="15119999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19"/>
          <p:cNvSpPr/>
          <p:nvPr/>
        </p:nvSpPr>
        <p:spPr>
          <a:xfrm>
            <a:off x="1407100" y="0"/>
            <a:ext cx="254700" cy="21045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9"/>
          <p:cNvSpPr txBox="1"/>
          <p:nvPr/>
        </p:nvSpPr>
        <p:spPr>
          <a:xfrm>
            <a:off x="1828350" y="547650"/>
            <a:ext cx="70356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O Despertar no Reino das Variáveis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54" name="Google Shape;154;p19"/>
          <p:cNvSpPr/>
          <p:nvPr/>
        </p:nvSpPr>
        <p:spPr>
          <a:xfrm rot="-5400000">
            <a:off x="945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9"/>
          <p:cNvSpPr/>
          <p:nvPr/>
        </p:nvSpPr>
        <p:spPr>
          <a:xfrm rot="10800000">
            <a:off x="996090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9"/>
          <p:cNvSpPr/>
          <p:nvPr/>
        </p:nvSpPr>
        <p:spPr>
          <a:xfrm rot="5400000">
            <a:off x="9960900" y="-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9"/>
          <p:cNvSpPr txBox="1"/>
          <p:nvPr/>
        </p:nvSpPr>
        <p:spPr>
          <a:xfrm>
            <a:off x="276050" y="547650"/>
            <a:ext cx="9645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01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58" name="Google Shape;158;p19"/>
          <p:cNvSpPr txBox="1"/>
          <p:nvPr/>
        </p:nvSpPr>
        <p:spPr>
          <a:xfrm>
            <a:off x="1828350" y="2302600"/>
            <a:ext cx="70356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2"/>
                </a:solidFill>
                <a:latin typeface="Lora Medium"/>
                <a:ea typeface="Lora Medium"/>
                <a:cs typeface="Lora Medium"/>
                <a:sym typeface="Lora Medium"/>
              </a:rPr>
              <a:t>Artefatos e seus Usos</a:t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  <p:sp>
        <p:nvSpPr>
          <p:cNvPr id="159" name="Google Shape;159;p19"/>
          <p:cNvSpPr txBox="1"/>
          <p:nvPr/>
        </p:nvSpPr>
        <p:spPr>
          <a:xfrm>
            <a:off x="1346550" y="3174100"/>
            <a:ext cx="7998900" cy="112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Caracteres (char):</a:t>
            </a:r>
            <a:endParaRPr b="1"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C++: char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Java: char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Python: str (para um único caractere)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Descrição:</a:t>
            </a: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 Runas mágicas que representam um único símbolo ou letra, como os caracteres rúnicos usados em feitiços. Usados para guardar uma única letra, símbolo, etc.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Exemplo:</a:t>
            </a:r>
            <a:endParaRPr b="1"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-4318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ora"/>
              <a:buChar char="●"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C++: 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char letra = 'A';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-4318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ora"/>
              <a:buChar char="●"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Java: 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char letra = 'A';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-4318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ora"/>
              <a:buChar char="●"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Python: 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letra = 'A'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60" name="Google Shape;160;p19"/>
          <p:cNvSpPr txBox="1"/>
          <p:nvPr>
            <p:ph idx="12" type="sldNum"/>
          </p:nvPr>
        </p:nvSpPr>
        <p:spPr>
          <a:xfrm>
            <a:off x="9906772" y="13708144"/>
            <a:ext cx="641400" cy="1157100"/>
          </a:xfrm>
          <a:prstGeom prst="rect">
            <a:avLst/>
          </a:prstGeom>
        </p:spPr>
        <p:txBody>
          <a:bodyPr anchorCtr="0" anchor="ctr" bIns="129675" lIns="129675" spcFirstLastPara="1" rIns="129675" wrap="square" tIns="1296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0"/>
          <p:cNvPicPr preferRelativeResize="0"/>
          <p:nvPr/>
        </p:nvPicPr>
        <p:blipFill rotWithShape="1">
          <a:blip r:embed="rId3">
            <a:alphaModFix/>
          </a:blip>
          <a:srcRect b="7015" l="11033" r="13958" t="7110"/>
          <a:stretch/>
        </p:blipFill>
        <p:spPr>
          <a:xfrm>
            <a:off x="0" y="0"/>
            <a:ext cx="10692301" cy="15119999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0"/>
          <p:cNvSpPr/>
          <p:nvPr/>
        </p:nvSpPr>
        <p:spPr>
          <a:xfrm>
            <a:off x="1407100" y="0"/>
            <a:ext cx="254700" cy="21045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20"/>
          <p:cNvSpPr txBox="1"/>
          <p:nvPr/>
        </p:nvSpPr>
        <p:spPr>
          <a:xfrm>
            <a:off x="1828350" y="547650"/>
            <a:ext cx="70356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O Despertar no Reino das Variáveis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68" name="Google Shape;168;p20"/>
          <p:cNvSpPr/>
          <p:nvPr/>
        </p:nvSpPr>
        <p:spPr>
          <a:xfrm rot="-5400000">
            <a:off x="945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0"/>
          <p:cNvSpPr/>
          <p:nvPr/>
        </p:nvSpPr>
        <p:spPr>
          <a:xfrm rot="10800000">
            <a:off x="996090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20"/>
          <p:cNvSpPr/>
          <p:nvPr/>
        </p:nvSpPr>
        <p:spPr>
          <a:xfrm rot="5400000">
            <a:off x="9960900" y="-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20"/>
          <p:cNvSpPr txBox="1"/>
          <p:nvPr/>
        </p:nvSpPr>
        <p:spPr>
          <a:xfrm>
            <a:off x="276050" y="547650"/>
            <a:ext cx="9645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01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72" name="Google Shape;172;p20"/>
          <p:cNvSpPr txBox="1"/>
          <p:nvPr/>
        </p:nvSpPr>
        <p:spPr>
          <a:xfrm>
            <a:off x="1828350" y="2302600"/>
            <a:ext cx="70356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2"/>
                </a:solidFill>
                <a:latin typeface="Lora Medium"/>
                <a:ea typeface="Lora Medium"/>
                <a:cs typeface="Lora Medium"/>
                <a:sym typeface="Lora Medium"/>
              </a:rPr>
              <a:t>Artefatos e seus Usos</a:t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  <p:sp>
        <p:nvSpPr>
          <p:cNvPr id="173" name="Google Shape;173;p20"/>
          <p:cNvSpPr txBox="1"/>
          <p:nvPr/>
        </p:nvSpPr>
        <p:spPr>
          <a:xfrm>
            <a:off x="1346550" y="3174100"/>
            <a:ext cx="7998900" cy="112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Strings (cadeias de caracteres):</a:t>
            </a:r>
            <a:endParaRPr b="1"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C++: std::string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Java: String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Python: str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Descrição:</a:t>
            </a: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 Pergaminhos mágicos que armazenam textos e inscrições, como mensagens de outros aventureiros ou nomes de feitiços.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Exemplo:</a:t>
            </a:r>
            <a:endParaRPr b="1"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-4318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ora"/>
              <a:buChar char="●"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C++: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std::string mensagem = "Bem-vindo ao mundo mágico!";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-4318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ora"/>
              <a:buChar char="●"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Java: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String mensagem = "Bem-vindo ao mundo mágico!";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-4318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ora"/>
              <a:buChar char="●"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Python: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mensagem = "Bem-vindo ao mundo mágico!"</a:t>
            </a:r>
            <a:endParaRPr sz="1050">
              <a:solidFill>
                <a:srgbClr val="ECECEC"/>
              </a:solidFill>
              <a:highlight>
                <a:schemeClr val="accen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74" name="Google Shape;174;p20"/>
          <p:cNvSpPr txBox="1"/>
          <p:nvPr>
            <p:ph idx="12" type="sldNum"/>
          </p:nvPr>
        </p:nvSpPr>
        <p:spPr>
          <a:xfrm>
            <a:off x="9906772" y="13708144"/>
            <a:ext cx="641400" cy="1157100"/>
          </a:xfrm>
          <a:prstGeom prst="rect">
            <a:avLst/>
          </a:prstGeom>
        </p:spPr>
        <p:txBody>
          <a:bodyPr anchorCtr="0" anchor="ctr" bIns="129675" lIns="129675" spcFirstLastPara="1" rIns="129675" wrap="square" tIns="1296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21"/>
          <p:cNvPicPr preferRelativeResize="0"/>
          <p:nvPr/>
        </p:nvPicPr>
        <p:blipFill rotWithShape="1">
          <a:blip r:embed="rId3">
            <a:alphaModFix/>
          </a:blip>
          <a:srcRect b="7015" l="11033" r="13958" t="7110"/>
          <a:stretch/>
        </p:blipFill>
        <p:spPr>
          <a:xfrm>
            <a:off x="0" y="0"/>
            <a:ext cx="10692301" cy="15119999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1"/>
          <p:cNvSpPr/>
          <p:nvPr/>
        </p:nvSpPr>
        <p:spPr>
          <a:xfrm>
            <a:off x="1407100" y="0"/>
            <a:ext cx="254700" cy="21045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21"/>
          <p:cNvSpPr txBox="1"/>
          <p:nvPr/>
        </p:nvSpPr>
        <p:spPr>
          <a:xfrm>
            <a:off x="1828350" y="547650"/>
            <a:ext cx="70356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O Despertar no Reino das Variáveis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82" name="Google Shape;182;p21"/>
          <p:cNvSpPr/>
          <p:nvPr/>
        </p:nvSpPr>
        <p:spPr>
          <a:xfrm rot="-5400000">
            <a:off x="945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21"/>
          <p:cNvSpPr/>
          <p:nvPr/>
        </p:nvSpPr>
        <p:spPr>
          <a:xfrm rot="10800000">
            <a:off x="9960900" y="1437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21"/>
          <p:cNvSpPr/>
          <p:nvPr/>
        </p:nvSpPr>
        <p:spPr>
          <a:xfrm rot="5400000">
            <a:off x="9960900" y="-9450"/>
            <a:ext cx="731100" cy="7500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1"/>
          <p:cNvSpPr txBox="1"/>
          <p:nvPr/>
        </p:nvSpPr>
        <p:spPr>
          <a:xfrm>
            <a:off x="276050" y="547650"/>
            <a:ext cx="9645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01</a:t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86" name="Google Shape;186;p21"/>
          <p:cNvSpPr txBox="1"/>
          <p:nvPr/>
        </p:nvSpPr>
        <p:spPr>
          <a:xfrm>
            <a:off x="1828350" y="2302600"/>
            <a:ext cx="70356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2"/>
                </a:solidFill>
                <a:latin typeface="Lora Medium"/>
                <a:ea typeface="Lora Medium"/>
                <a:cs typeface="Lora Medium"/>
                <a:sym typeface="Lora Medium"/>
              </a:rPr>
              <a:t>Artefatos e seus Usos</a:t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dk2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  <p:sp>
        <p:nvSpPr>
          <p:cNvPr id="187" name="Google Shape;187;p21"/>
          <p:cNvSpPr txBox="1"/>
          <p:nvPr/>
        </p:nvSpPr>
        <p:spPr>
          <a:xfrm>
            <a:off x="1346550" y="3174100"/>
            <a:ext cx="7998900" cy="112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Booleanos (bool):</a:t>
            </a:r>
            <a:endParaRPr b="1"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C++: bool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Java: boolean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Python: bool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Descrição:</a:t>
            </a: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 Cristais de verdade que guardam estados verdadeiros ou falsos, usados em verificações mágicas como se uma porta está aberta ou fechada.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Exemplo:</a:t>
            </a:r>
            <a:endParaRPr b="1"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-4318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ora"/>
              <a:buChar char="●"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C++: 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bool portaAberta = true;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-4318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ora"/>
              <a:buChar char="●"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Java: 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boolean portaAberta = true;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-4318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ora"/>
              <a:buChar char="●"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Python: 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portaAberta = True</a:t>
            </a:r>
            <a:endParaRPr sz="32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88" name="Google Shape;188;p21"/>
          <p:cNvSpPr txBox="1"/>
          <p:nvPr>
            <p:ph idx="12" type="sldNum"/>
          </p:nvPr>
        </p:nvSpPr>
        <p:spPr>
          <a:xfrm>
            <a:off x="9906772" y="13708144"/>
            <a:ext cx="641400" cy="1157100"/>
          </a:xfrm>
          <a:prstGeom prst="rect">
            <a:avLst/>
          </a:prstGeom>
        </p:spPr>
        <p:txBody>
          <a:bodyPr anchorCtr="0" anchor="ctr" bIns="129675" lIns="129675" spcFirstLastPara="1" rIns="129675" wrap="square" tIns="1296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